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105" d="100"/>
          <a:sy n="105" d="100"/>
        </p:scale>
        <p:origin x="-150" y="-78"/>
      </p:cViewPr>
      <p:guideLst>
        <p:guide orient="horz" pos="2234"/>
        <p:guide orient="horz" pos="1425"/>
        <p:guide orient="horz" pos="1811"/>
        <p:guide pos="2880"/>
        <p:guide pos="206"/>
        <p:guide pos="550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169601-F538-46D7-9456-D551668023D1}" type="datetimeFigureOut">
              <a:rPr lang="en-GB" smtClean="0"/>
              <a:t>01/05/2012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319925-E926-4228-80D8-A78832AAA9B7}" type="slidenum">
              <a:rPr lang="en-GB" smtClean="0"/>
              <a:t>‹#›</a:t>
            </a:fld>
            <a:endParaRPr lang="en-GB"/>
          </a:p>
        </p:txBody>
      </p:sp>
    </p:spTree>
    <p:extLst>
      <p:ext uri="{BB962C8B-B14F-4D97-AF65-F5344CB8AC3E}">
        <p14:creationId xmlns:p14="http://schemas.microsoft.com/office/powerpoint/2010/main" val="3281200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319925-E926-4228-80D8-A78832AAA9B7}" type="slidenum">
              <a:rPr lang="en-GB" smtClean="0"/>
              <a:t>2</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Life Tree Title Slide Ligh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21200" y="1775775"/>
            <a:ext cx="6311040" cy="1440000"/>
          </a:xfrm>
        </p:spPr>
        <p:txBody>
          <a:bodyPr/>
          <a:lstStyle>
            <a:lvl1pPr>
              <a:defRPr sz="4200" baseline="0">
                <a:solidFill>
                  <a:schemeClr val="tx2"/>
                </a:solidFill>
              </a:defRPr>
            </a:lvl1pPr>
          </a:lstStyle>
          <a:p>
            <a:r>
              <a:rPr lang="en-US" noProof="0" smtClean="0"/>
              <a:t>Click to edit Master title style</a:t>
            </a:r>
            <a:endParaRPr lang="en-GB" noProof="0"/>
          </a:p>
        </p:txBody>
      </p:sp>
      <p:sp>
        <p:nvSpPr>
          <p:cNvPr id="3" name="Subtitle 2"/>
          <p:cNvSpPr>
            <a:spLocks noGrp="1"/>
          </p:cNvSpPr>
          <p:nvPr>
            <p:ph type="subTitle" idx="1"/>
          </p:nvPr>
        </p:nvSpPr>
        <p:spPr>
          <a:xfrm>
            <a:off x="457200" y="3348046"/>
            <a:ext cx="6275040" cy="288000"/>
          </a:xfrm>
        </p:spPr>
        <p:txBody>
          <a:bodyPr/>
          <a:lstStyle>
            <a:lvl1pPr marL="0" indent="0" algn="l">
              <a:lnSpc>
                <a:spcPts val="1920"/>
              </a:lnSpc>
              <a:buNone/>
              <a:defRPr b="0" spc="-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GB" noProof="0"/>
          </a:p>
        </p:txBody>
      </p:sp>
      <p:sp>
        <p:nvSpPr>
          <p:cNvPr id="4" name="Date Placeholder 3"/>
          <p:cNvSpPr>
            <a:spLocks noGrp="1"/>
          </p:cNvSpPr>
          <p:nvPr>
            <p:ph type="dt" sz="half" idx="10"/>
          </p:nvPr>
        </p:nvSpPr>
        <p:spPr/>
        <p:txBody>
          <a:bodyPr/>
          <a:lstStyle/>
          <a:p>
            <a:fld id="{F7D1BE04-6637-420B-B53F-AA458FE856FD}" type="datetimeFigureOut">
              <a:rPr lang="en-GB" noProof="0" smtClean="0"/>
              <a:pPr/>
              <a:t>01/05/2012</a:t>
            </a:fld>
            <a:endParaRPr lang="en-GB" noProof="0"/>
          </a:p>
        </p:txBody>
      </p:sp>
      <p:sp>
        <p:nvSpPr>
          <p:cNvPr id="5" name="Footer Placeholder 4"/>
          <p:cNvSpPr>
            <a:spLocks noGrp="1"/>
          </p:cNvSpPr>
          <p:nvPr>
            <p:ph type="ftr" sz="quarter" idx="11"/>
          </p:nvPr>
        </p:nvSpPr>
        <p:spPr/>
        <p:txBody>
          <a:bodyPr/>
          <a:lstStyle/>
          <a:p>
            <a:endParaRPr lang="en-GB" noProof="0"/>
          </a:p>
        </p:txBody>
      </p:sp>
      <p:sp>
        <p:nvSpPr>
          <p:cNvPr id="6" name="Slide Number Placeholder 5"/>
          <p:cNvSpPr>
            <a:spLocks noGrp="1"/>
          </p:cNvSpPr>
          <p:nvPr>
            <p:ph type="sldNum" sz="quarter" idx="12"/>
          </p:nvPr>
        </p:nvSpPr>
        <p:spPr/>
        <p:txBody>
          <a:bodyPr/>
          <a:lstStyle/>
          <a:p>
            <a:fld id="{765C55EA-37DA-4EEC-BF33-57956B847D7A}" type="slidenum">
              <a:rPr lang="en-GB" noProof="0" smtClean="0"/>
              <a:pPr/>
              <a:t>‹#›</a:t>
            </a:fld>
            <a:endParaRPr lang="en-GB"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noProof="0" smtClean="0"/>
              <a:t>Click to edit Master title style</a:t>
            </a:r>
            <a:endParaRPr lang="en-GB"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5" name="Date Placeholder 4"/>
          <p:cNvSpPr>
            <a:spLocks noGrp="1"/>
          </p:cNvSpPr>
          <p:nvPr>
            <p:ph type="dt" sz="half" idx="10"/>
          </p:nvPr>
        </p:nvSpPr>
        <p:spPr/>
        <p:txBody>
          <a:bodyPr/>
          <a:lstStyle/>
          <a:p>
            <a:fld id="{F7D1BE04-6637-420B-B53F-AA458FE856FD}" type="datetimeFigureOut">
              <a:rPr lang="en-GB" noProof="0" smtClean="0"/>
              <a:pPr/>
              <a:t>01/05/2012</a:t>
            </a:fld>
            <a:endParaRPr lang="en-GB" noProof="0"/>
          </a:p>
        </p:txBody>
      </p:sp>
      <p:sp>
        <p:nvSpPr>
          <p:cNvPr id="6" name="Footer Placeholder 5"/>
          <p:cNvSpPr>
            <a:spLocks noGrp="1"/>
          </p:cNvSpPr>
          <p:nvPr>
            <p:ph type="ftr" sz="quarter" idx="11"/>
          </p:nvPr>
        </p:nvSpPr>
        <p:spPr/>
        <p:txBody>
          <a:bodyPr/>
          <a:lstStyle/>
          <a:p>
            <a:endParaRPr lang="en-GB" noProof="0"/>
          </a:p>
        </p:txBody>
      </p:sp>
      <p:sp>
        <p:nvSpPr>
          <p:cNvPr id="7" name="Slide Number Placeholder 6"/>
          <p:cNvSpPr>
            <a:spLocks noGrp="1"/>
          </p:cNvSpPr>
          <p:nvPr>
            <p:ph type="sldNum" sz="quarter" idx="12"/>
          </p:nvPr>
        </p:nvSpPr>
        <p:spPr/>
        <p:txBody>
          <a:bodyPr/>
          <a:lstStyle/>
          <a:p>
            <a:fld id="{765C55EA-37DA-4EEC-BF33-57956B847D7A}" type="slidenum">
              <a:rPr lang="en-GB" noProof="0" smtClean="0"/>
              <a:pPr/>
              <a:t>‹#›</a:t>
            </a:fld>
            <a:endParaRPr lang="en-GB"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noProof="0" smtClean="0"/>
              <a:t>Click to edit Master title style</a:t>
            </a:r>
            <a:endParaRPr lang="en-GB"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Click to edit Master text styles</a:t>
            </a:r>
          </a:p>
        </p:txBody>
      </p:sp>
      <p:sp>
        <p:nvSpPr>
          <p:cNvPr id="5" name="Date Placeholder 4"/>
          <p:cNvSpPr>
            <a:spLocks noGrp="1"/>
          </p:cNvSpPr>
          <p:nvPr>
            <p:ph type="dt" sz="half" idx="10"/>
          </p:nvPr>
        </p:nvSpPr>
        <p:spPr/>
        <p:txBody>
          <a:bodyPr/>
          <a:lstStyle/>
          <a:p>
            <a:fld id="{F7D1BE04-6637-420B-B53F-AA458FE856FD}" type="datetimeFigureOut">
              <a:rPr lang="en-GB" noProof="0" smtClean="0"/>
              <a:pPr/>
              <a:t>01/05/2012</a:t>
            </a:fld>
            <a:endParaRPr lang="en-GB" noProof="0"/>
          </a:p>
        </p:txBody>
      </p:sp>
      <p:sp>
        <p:nvSpPr>
          <p:cNvPr id="6" name="Footer Placeholder 5"/>
          <p:cNvSpPr>
            <a:spLocks noGrp="1"/>
          </p:cNvSpPr>
          <p:nvPr>
            <p:ph type="ftr" sz="quarter" idx="11"/>
          </p:nvPr>
        </p:nvSpPr>
        <p:spPr/>
        <p:txBody>
          <a:bodyPr/>
          <a:lstStyle/>
          <a:p>
            <a:endParaRPr lang="en-GB" noProof="0"/>
          </a:p>
        </p:txBody>
      </p:sp>
      <p:sp>
        <p:nvSpPr>
          <p:cNvPr id="7" name="Slide Number Placeholder 6"/>
          <p:cNvSpPr>
            <a:spLocks noGrp="1"/>
          </p:cNvSpPr>
          <p:nvPr>
            <p:ph type="sldNum" sz="quarter" idx="12"/>
          </p:nvPr>
        </p:nvSpPr>
        <p:spPr/>
        <p:txBody>
          <a:bodyPr/>
          <a:lstStyle/>
          <a:p>
            <a:fld id="{765C55EA-37DA-4EEC-BF33-57956B847D7A}" type="slidenum">
              <a:rPr lang="en-GB" noProof="0" smtClean="0"/>
              <a:pPr/>
              <a:t>‹#›</a:t>
            </a:fld>
            <a:endParaRPr lang="en-GB" noProof="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Vertical Text Placeholder 2"/>
          <p:cNvSpPr>
            <a:spLocks noGrp="1"/>
          </p:cNvSpPr>
          <p:nvPr>
            <p:ph type="body" orient="vert" idx="1"/>
          </p:nvPr>
        </p:nvSpPr>
        <p:spPr/>
        <p:txBody>
          <a:bodyPr vert="eaVert"/>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4" name="Date Placeholder 3"/>
          <p:cNvSpPr>
            <a:spLocks noGrp="1"/>
          </p:cNvSpPr>
          <p:nvPr>
            <p:ph type="dt" sz="half" idx="10"/>
          </p:nvPr>
        </p:nvSpPr>
        <p:spPr/>
        <p:txBody>
          <a:bodyPr/>
          <a:lstStyle/>
          <a:p>
            <a:fld id="{F7D1BE04-6637-420B-B53F-AA458FE856FD}" type="datetimeFigureOut">
              <a:rPr lang="en-GB" noProof="0" smtClean="0"/>
              <a:pPr/>
              <a:t>01/05/2012</a:t>
            </a:fld>
            <a:endParaRPr lang="en-GB" noProof="0"/>
          </a:p>
        </p:txBody>
      </p:sp>
      <p:sp>
        <p:nvSpPr>
          <p:cNvPr id="5" name="Footer Placeholder 4"/>
          <p:cNvSpPr>
            <a:spLocks noGrp="1"/>
          </p:cNvSpPr>
          <p:nvPr>
            <p:ph type="ftr" sz="quarter" idx="11"/>
          </p:nvPr>
        </p:nvSpPr>
        <p:spPr/>
        <p:txBody>
          <a:bodyPr/>
          <a:lstStyle/>
          <a:p>
            <a:endParaRPr lang="en-GB" noProof="0"/>
          </a:p>
        </p:txBody>
      </p:sp>
      <p:sp>
        <p:nvSpPr>
          <p:cNvPr id="6" name="Slide Number Placeholder 5"/>
          <p:cNvSpPr>
            <a:spLocks noGrp="1"/>
          </p:cNvSpPr>
          <p:nvPr>
            <p:ph type="sldNum" sz="quarter" idx="12"/>
          </p:nvPr>
        </p:nvSpPr>
        <p:spPr/>
        <p:txBody>
          <a:bodyPr/>
          <a:lstStyle/>
          <a:p>
            <a:fld id="{765C55EA-37DA-4EEC-BF33-57956B847D7A}" type="slidenum">
              <a:rPr lang="en-GB" noProof="0" smtClean="0"/>
              <a:pPr/>
              <a:t>‹#›</a:t>
            </a:fld>
            <a:endParaRPr lang="en-GB"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noProof="0" smtClean="0"/>
              <a:t>Click to edit Master title style</a:t>
            </a:r>
            <a:endParaRPr lang="en-GB" noProof="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4" name="Date Placeholder 3"/>
          <p:cNvSpPr>
            <a:spLocks noGrp="1"/>
          </p:cNvSpPr>
          <p:nvPr>
            <p:ph type="dt" sz="half" idx="10"/>
          </p:nvPr>
        </p:nvSpPr>
        <p:spPr/>
        <p:txBody>
          <a:bodyPr/>
          <a:lstStyle/>
          <a:p>
            <a:fld id="{F7D1BE04-6637-420B-B53F-AA458FE856FD}" type="datetimeFigureOut">
              <a:rPr lang="en-GB" noProof="0" smtClean="0"/>
              <a:pPr/>
              <a:t>01/05/2012</a:t>
            </a:fld>
            <a:endParaRPr lang="en-GB" noProof="0"/>
          </a:p>
        </p:txBody>
      </p:sp>
      <p:sp>
        <p:nvSpPr>
          <p:cNvPr id="5" name="Footer Placeholder 4"/>
          <p:cNvSpPr>
            <a:spLocks noGrp="1"/>
          </p:cNvSpPr>
          <p:nvPr>
            <p:ph type="ftr" sz="quarter" idx="11"/>
          </p:nvPr>
        </p:nvSpPr>
        <p:spPr/>
        <p:txBody>
          <a:bodyPr/>
          <a:lstStyle/>
          <a:p>
            <a:endParaRPr lang="en-GB" noProof="0"/>
          </a:p>
        </p:txBody>
      </p:sp>
      <p:sp>
        <p:nvSpPr>
          <p:cNvPr id="6" name="Slide Number Placeholder 5"/>
          <p:cNvSpPr>
            <a:spLocks noGrp="1"/>
          </p:cNvSpPr>
          <p:nvPr>
            <p:ph type="sldNum" sz="quarter" idx="12"/>
          </p:nvPr>
        </p:nvSpPr>
        <p:spPr/>
        <p:txBody>
          <a:bodyPr/>
          <a:lstStyle/>
          <a:p>
            <a:fld id="{765C55EA-37DA-4EEC-BF33-57956B847D7A}" type="slidenum">
              <a:rPr lang="en-GB" noProof="0" smtClean="0"/>
              <a:pPr/>
              <a:t>‹#›</a:t>
            </a:fld>
            <a:endParaRPr lang="en-GB"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Life Tree Title Slide Dark">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21200" y="1774800"/>
            <a:ext cx="6311040" cy="1440000"/>
          </a:xfrm>
        </p:spPr>
        <p:txBody>
          <a:bodyPr/>
          <a:lstStyle>
            <a:lvl1pPr>
              <a:defRPr sz="4200" baseline="0">
                <a:solidFill>
                  <a:schemeClr val="bg1"/>
                </a:solidFill>
              </a:defRPr>
            </a:lvl1pPr>
          </a:lstStyle>
          <a:p>
            <a:r>
              <a:rPr lang="en-US" noProof="0" smtClean="0"/>
              <a:t>Click to edit Master title style</a:t>
            </a:r>
            <a:endParaRPr lang="en-GB" noProof="0"/>
          </a:p>
        </p:txBody>
      </p:sp>
      <p:sp>
        <p:nvSpPr>
          <p:cNvPr id="3" name="Subtitle 2"/>
          <p:cNvSpPr>
            <a:spLocks noGrp="1"/>
          </p:cNvSpPr>
          <p:nvPr>
            <p:ph type="subTitle" idx="1"/>
          </p:nvPr>
        </p:nvSpPr>
        <p:spPr>
          <a:xfrm>
            <a:off x="457200" y="3348000"/>
            <a:ext cx="6275040" cy="288000"/>
          </a:xfrm>
        </p:spPr>
        <p:txBody>
          <a:bodyPr/>
          <a:lstStyle>
            <a:lvl1pPr marL="0" indent="0" algn="l">
              <a:lnSpc>
                <a:spcPts val="1920"/>
              </a:lnSpc>
              <a:buNone/>
              <a:defRPr b="0" spc="-20" baseline="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GB" noProof="0"/>
          </a:p>
        </p:txBody>
      </p:sp>
      <p:sp>
        <p:nvSpPr>
          <p:cNvPr id="4" name="Date Placeholder 3"/>
          <p:cNvSpPr>
            <a:spLocks noGrp="1"/>
          </p:cNvSpPr>
          <p:nvPr>
            <p:ph type="dt" sz="half" idx="10"/>
          </p:nvPr>
        </p:nvSpPr>
        <p:spPr/>
        <p:txBody>
          <a:bodyPr/>
          <a:lstStyle/>
          <a:p>
            <a:fld id="{F7D1BE04-6637-420B-B53F-AA458FE856FD}" type="datetimeFigureOut">
              <a:rPr lang="en-GB" noProof="0" smtClean="0"/>
              <a:pPr/>
              <a:t>01/05/2012</a:t>
            </a:fld>
            <a:endParaRPr lang="en-GB" noProof="0"/>
          </a:p>
        </p:txBody>
      </p:sp>
      <p:sp>
        <p:nvSpPr>
          <p:cNvPr id="5" name="Footer Placeholder 4"/>
          <p:cNvSpPr>
            <a:spLocks noGrp="1"/>
          </p:cNvSpPr>
          <p:nvPr>
            <p:ph type="ftr" sz="quarter" idx="11"/>
          </p:nvPr>
        </p:nvSpPr>
        <p:spPr/>
        <p:txBody>
          <a:bodyPr/>
          <a:lstStyle/>
          <a:p>
            <a:endParaRPr lang="en-GB" noProof="0"/>
          </a:p>
        </p:txBody>
      </p:sp>
      <p:sp>
        <p:nvSpPr>
          <p:cNvPr id="6" name="Slide Number Placeholder 5"/>
          <p:cNvSpPr>
            <a:spLocks noGrp="1"/>
          </p:cNvSpPr>
          <p:nvPr>
            <p:ph type="sldNum" sz="quarter" idx="12"/>
          </p:nvPr>
        </p:nvSpPr>
        <p:spPr/>
        <p:txBody>
          <a:bodyPr/>
          <a:lstStyle/>
          <a:p>
            <a:fld id="{765C55EA-37DA-4EEC-BF33-57956B847D7A}" type="slidenum">
              <a:rPr lang="en-GB" noProof="0" smtClean="0"/>
              <a:pPr/>
              <a:t>‹#›</a:t>
            </a:fld>
            <a:endParaRPr lang="en-GB"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Life Tree Divider pa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7025" y="1803888"/>
            <a:ext cx="8407400" cy="648000"/>
          </a:xfrm>
        </p:spPr>
        <p:txBody>
          <a:bodyPr/>
          <a:lstStyle>
            <a:lvl1pPr>
              <a:defRPr spc="-50" baseline="0"/>
            </a:lvl1pPr>
          </a:lstStyle>
          <a:p>
            <a:r>
              <a:rPr lang="en-US" noProof="0" smtClean="0"/>
              <a:t>Click to edit Master title style</a:t>
            </a:r>
            <a:endParaRPr lang="en-GB" noProof="0" dirty="0"/>
          </a:p>
        </p:txBody>
      </p:sp>
      <p:sp>
        <p:nvSpPr>
          <p:cNvPr id="3" name="Subtitle 2"/>
          <p:cNvSpPr>
            <a:spLocks noGrp="1"/>
          </p:cNvSpPr>
          <p:nvPr>
            <p:ph type="subTitle" idx="1"/>
          </p:nvPr>
        </p:nvSpPr>
        <p:spPr>
          <a:xfrm>
            <a:off x="324000" y="2690798"/>
            <a:ext cx="8407400" cy="360000"/>
          </a:xfrm>
        </p:spPr>
        <p:txBody>
          <a:bodyPr/>
          <a:lstStyle>
            <a:lvl1pPr marL="0" indent="0" algn="l">
              <a:buNone/>
              <a:defRPr b="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noProof="0" dirty="0"/>
          </a:p>
        </p:txBody>
      </p:sp>
      <p:sp>
        <p:nvSpPr>
          <p:cNvPr id="4" name="Date Placeholder 3"/>
          <p:cNvSpPr>
            <a:spLocks noGrp="1"/>
          </p:cNvSpPr>
          <p:nvPr>
            <p:ph type="dt" sz="half" idx="10"/>
          </p:nvPr>
        </p:nvSpPr>
        <p:spPr/>
        <p:txBody>
          <a:bodyPr/>
          <a:lstStyle/>
          <a:p>
            <a:fld id="{F7D1BE04-6637-420B-B53F-AA458FE856FD}" type="datetimeFigureOut">
              <a:rPr lang="en-GB" smtClean="0"/>
              <a:pPr/>
              <a:t>01/05/2012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5C55EA-37DA-4EEC-BF33-57956B847D7A}"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noProof="0" smtClean="0"/>
              <a:t>Click to edit Master title style</a:t>
            </a:r>
            <a:endParaRPr lang="en-GB" noProof="0"/>
          </a:p>
        </p:txBody>
      </p:sp>
      <p:sp>
        <p:nvSpPr>
          <p:cNvPr id="3" name="Content Placeholder 2"/>
          <p:cNvSpPr>
            <a:spLocks noGrp="1"/>
          </p:cNvSpPr>
          <p:nvPr>
            <p:ph idx="1"/>
          </p:nvPr>
        </p:nvSpPr>
        <p:spPr>
          <a:xfrm>
            <a:off x="327025" y="2682729"/>
            <a:ext cx="8388350" cy="3439465"/>
          </a:xfrm>
        </p:spPr>
        <p:txBody>
          <a:bodyPr/>
          <a:lstStyle>
            <a:lvl1pPr marL="126000" indent="-126000">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4" name="Date Placeholder 3"/>
          <p:cNvSpPr>
            <a:spLocks noGrp="1"/>
          </p:cNvSpPr>
          <p:nvPr>
            <p:ph type="dt" sz="half" idx="10"/>
          </p:nvPr>
        </p:nvSpPr>
        <p:spPr/>
        <p:txBody>
          <a:bodyPr/>
          <a:lstStyle/>
          <a:p>
            <a:fld id="{F7D1BE04-6637-420B-B53F-AA458FE856FD}" type="datetimeFigureOut">
              <a:rPr lang="en-GB" noProof="0" smtClean="0"/>
              <a:pPr/>
              <a:t>01/05/2012</a:t>
            </a:fld>
            <a:endParaRPr lang="en-GB" noProof="0"/>
          </a:p>
        </p:txBody>
      </p:sp>
      <p:sp>
        <p:nvSpPr>
          <p:cNvPr id="5" name="Footer Placeholder 4"/>
          <p:cNvSpPr>
            <a:spLocks noGrp="1"/>
          </p:cNvSpPr>
          <p:nvPr>
            <p:ph type="ftr" sz="quarter" idx="11"/>
          </p:nvPr>
        </p:nvSpPr>
        <p:spPr/>
        <p:txBody>
          <a:bodyPr/>
          <a:lstStyle/>
          <a:p>
            <a:endParaRPr lang="en-GB" noProof="0"/>
          </a:p>
        </p:txBody>
      </p:sp>
      <p:sp>
        <p:nvSpPr>
          <p:cNvPr id="6" name="Slide Number Placeholder 5"/>
          <p:cNvSpPr>
            <a:spLocks noGrp="1"/>
          </p:cNvSpPr>
          <p:nvPr>
            <p:ph type="sldNum" sz="quarter" idx="12"/>
          </p:nvPr>
        </p:nvSpPr>
        <p:spPr/>
        <p:txBody>
          <a:bodyPr/>
          <a:lstStyle/>
          <a:p>
            <a:fld id="{765C55EA-37DA-4EEC-BF33-57956B847D7A}" type="slidenum">
              <a:rPr lang="en-GB" noProof="0" smtClean="0"/>
              <a:pPr/>
              <a:t>‹#›</a:t>
            </a:fld>
            <a:endParaRPr lang="en-GB"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noProof="0" smtClean="0"/>
              <a:t>Click to edit Master title style</a:t>
            </a:r>
            <a:endParaRPr lang="en-GB"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smtClean="0"/>
              <a:t>Click to edit Master text styles</a:t>
            </a:r>
          </a:p>
        </p:txBody>
      </p:sp>
      <p:sp>
        <p:nvSpPr>
          <p:cNvPr id="4" name="Date Placeholder 3"/>
          <p:cNvSpPr>
            <a:spLocks noGrp="1"/>
          </p:cNvSpPr>
          <p:nvPr>
            <p:ph type="dt" sz="half" idx="10"/>
          </p:nvPr>
        </p:nvSpPr>
        <p:spPr/>
        <p:txBody>
          <a:bodyPr/>
          <a:lstStyle/>
          <a:p>
            <a:fld id="{F7D1BE04-6637-420B-B53F-AA458FE856FD}" type="datetimeFigureOut">
              <a:rPr lang="en-GB" noProof="0" smtClean="0"/>
              <a:pPr/>
              <a:t>01/05/2012</a:t>
            </a:fld>
            <a:endParaRPr lang="en-GB" noProof="0"/>
          </a:p>
        </p:txBody>
      </p:sp>
      <p:sp>
        <p:nvSpPr>
          <p:cNvPr id="5" name="Footer Placeholder 4"/>
          <p:cNvSpPr>
            <a:spLocks noGrp="1"/>
          </p:cNvSpPr>
          <p:nvPr>
            <p:ph type="ftr" sz="quarter" idx="11"/>
          </p:nvPr>
        </p:nvSpPr>
        <p:spPr/>
        <p:txBody>
          <a:bodyPr/>
          <a:lstStyle/>
          <a:p>
            <a:endParaRPr lang="en-GB" noProof="0"/>
          </a:p>
        </p:txBody>
      </p:sp>
      <p:sp>
        <p:nvSpPr>
          <p:cNvPr id="6" name="Slide Number Placeholder 5"/>
          <p:cNvSpPr>
            <a:spLocks noGrp="1"/>
          </p:cNvSpPr>
          <p:nvPr>
            <p:ph type="sldNum" sz="quarter" idx="12"/>
          </p:nvPr>
        </p:nvSpPr>
        <p:spPr/>
        <p:txBody>
          <a:bodyPr/>
          <a:lstStyle/>
          <a:p>
            <a:fld id="{765C55EA-37DA-4EEC-BF33-57956B847D7A}" type="slidenum">
              <a:rPr lang="en-GB" noProof="0" smtClean="0"/>
              <a:pPr/>
              <a:t>‹#›</a:t>
            </a:fld>
            <a:endParaRPr lang="en-GB"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5" name="Date Placeholder 4"/>
          <p:cNvSpPr>
            <a:spLocks noGrp="1"/>
          </p:cNvSpPr>
          <p:nvPr>
            <p:ph type="dt" sz="half" idx="10"/>
          </p:nvPr>
        </p:nvSpPr>
        <p:spPr/>
        <p:txBody>
          <a:bodyPr/>
          <a:lstStyle/>
          <a:p>
            <a:fld id="{F7D1BE04-6637-420B-B53F-AA458FE856FD}" type="datetimeFigureOut">
              <a:rPr lang="en-GB" noProof="0" smtClean="0"/>
              <a:pPr/>
              <a:t>01/05/2012</a:t>
            </a:fld>
            <a:endParaRPr lang="en-GB" noProof="0"/>
          </a:p>
        </p:txBody>
      </p:sp>
      <p:sp>
        <p:nvSpPr>
          <p:cNvPr id="6" name="Footer Placeholder 5"/>
          <p:cNvSpPr>
            <a:spLocks noGrp="1"/>
          </p:cNvSpPr>
          <p:nvPr>
            <p:ph type="ftr" sz="quarter" idx="11"/>
          </p:nvPr>
        </p:nvSpPr>
        <p:spPr/>
        <p:txBody>
          <a:bodyPr/>
          <a:lstStyle/>
          <a:p>
            <a:endParaRPr lang="en-GB" noProof="0"/>
          </a:p>
        </p:txBody>
      </p:sp>
      <p:sp>
        <p:nvSpPr>
          <p:cNvPr id="7" name="Slide Number Placeholder 6"/>
          <p:cNvSpPr>
            <a:spLocks noGrp="1"/>
          </p:cNvSpPr>
          <p:nvPr>
            <p:ph type="sldNum" sz="quarter" idx="12"/>
          </p:nvPr>
        </p:nvSpPr>
        <p:spPr/>
        <p:txBody>
          <a:bodyPr/>
          <a:lstStyle/>
          <a:p>
            <a:fld id="{765C55EA-37DA-4EEC-BF33-57956B847D7A}" type="slidenum">
              <a:rPr lang="en-GB" noProof="0" smtClean="0"/>
              <a:pPr/>
              <a:t>‹#›</a:t>
            </a:fld>
            <a:endParaRPr lang="en-GB"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noProof="0" smtClean="0"/>
              <a:t>Click to edit Master title style</a:t>
            </a:r>
            <a:endParaRPr lang="en-GB"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7" name="Date Placeholder 6"/>
          <p:cNvSpPr>
            <a:spLocks noGrp="1"/>
          </p:cNvSpPr>
          <p:nvPr>
            <p:ph type="dt" sz="half" idx="10"/>
          </p:nvPr>
        </p:nvSpPr>
        <p:spPr/>
        <p:txBody>
          <a:bodyPr/>
          <a:lstStyle/>
          <a:p>
            <a:fld id="{F7D1BE04-6637-420B-B53F-AA458FE856FD}" type="datetimeFigureOut">
              <a:rPr lang="en-GB" noProof="0" smtClean="0"/>
              <a:pPr/>
              <a:t>01/05/2012</a:t>
            </a:fld>
            <a:endParaRPr lang="en-GB" noProof="0"/>
          </a:p>
        </p:txBody>
      </p:sp>
      <p:sp>
        <p:nvSpPr>
          <p:cNvPr id="8" name="Footer Placeholder 7"/>
          <p:cNvSpPr>
            <a:spLocks noGrp="1"/>
          </p:cNvSpPr>
          <p:nvPr>
            <p:ph type="ftr" sz="quarter" idx="11"/>
          </p:nvPr>
        </p:nvSpPr>
        <p:spPr/>
        <p:txBody>
          <a:bodyPr/>
          <a:lstStyle/>
          <a:p>
            <a:endParaRPr lang="en-GB" noProof="0"/>
          </a:p>
        </p:txBody>
      </p:sp>
      <p:sp>
        <p:nvSpPr>
          <p:cNvPr id="9" name="Slide Number Placeholder 8"/>
          <p:cNvSpPr>
            <a:spLocks noGrp="1"/>
          </p:cNvSpPr>
          <p:nvPr>
            <p:ph type="sldNum" sz="quarter" idx="12"/>
          </p:nvPr>
        </p:nvSpPr>
        <p:spPr/>
        <p:txBody>
          <a:bodyPr/>
          <a:lstStyle/>
          <a:p>
            <a:fld id="{765C55EA-37DA-4EEC-BF33-57956B847D7A}" type="slidenum">
              <a:rPr lang="en-GB" noProof="0" smtClean="0"/>
              <a:pPr/>
              <a:t>‹#›</a:t>
            </a:fld>
            <a:endParaRPr lang="en-GB"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Date Placeholder 2"/>
          <p:cNvSpPr>
            <a:spLocks noGrp="1"/>
          </p:cNvSpPr>
          <p:nvPr>
            <p:ph type="dt" sz="half" idx="10"/>
          </p:nvPr>
        </p:nvSpPr>
        <p:spPr/>
        <p:txBody>
          <a:bodyPr/>
          <a:lstStyle/>
          <a:p>
            <a:fld id="{F7D1BE04-6637-420B-B53F-AA458FE856FD}" type="datetimeFigureOut">
              <a:rPr lang="en-GB" noProof="0" smtClean="0"/>
              <a:pPr/>
              <a:t>01/05/2012</a:t>
            </a:fld>
            <a:endParaRPr lang="en-GB" noProof="0"/>
          </a:p>
        </p:txBody>
      </p:sp>
      <p:sp>
        <p:nvSpPr>
          <p:cNvPr id="4" name="Footer Placeholder 3"/>
          <p:cNvSpPr>
            <a:spLocks noGrp="1"/>
          </p:cNvSpPr>
          <p:nvPr>
            <p:ph type="ftr" sz="quarter" idx="11"/>
          </p:nvPr>
        </p:nvSpPr>
        <p:spPr/>
        <p:txBody>
          <a:bodyPr/>
          <a:lstStyle/>
          <a:p>
            <a:endParaRPr lang="en-GB" noProof="0"/>
          </a:p>
        </p:txBody>
      </p:sp>
      <p:sp>
        <p:nvSpPr>
          <p:cNvPr id="5" name="Slide Number Placeholder 4"/>
          <p:cNvSpPr>
            <a:spLocks noGrp="1"/>
          </p:cNvSpPr>
          <p:nvPr>
            <p:ph type="sldNum" sz="quarter" idx="12"/>
          </p:nvPr>
        </p:nvSpPr>
        <p:spPr/>
        <p:txBody>
          <a:bodyPr/>
          <a:lstStyle/>
          <a:p>
            <a:fld id="{765C55EA-37DA-4EEC-BF33-57956B847D7A}" type="slidenum">
              <a:rPr lang="en-GB" noProof="0" smtClean="0"/>
              <a:pPr/>
              <a:t>‹#›</a:t>
            </a:fld>
            <a:endParaRPr lang="en-GB"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D1BE04-6637-420B-B53F-AA458FE856FD}" type="datetimeFigureOut">
              <a:rPr lang="en-GB" smtClean="0"/>
              <a:pPr/>
              <a:t>01/05/2012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5C55EA-37DA-4EEC-BF33-57956B847D7A}"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27025" y="1806728"/>
            <a:ext cx="8407400" cy="6480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3" name="Text Placeholder 2"/>
          <p:cNvSpPr>
            <a:spLocks noGrp="1"/>
          </p:cNvSpPr>
          <p:nvPr>
            <p:ph type="body" idx="1"/>
          </p:nvPr>
        </p:nvSpPr>
        <p:spPr>
          <a:xfrm>
            <a:off x="327025" y="2682729"/>
            <a:ext cx="8388350" cy="3338559"/>
          </a:xfrm>
          <a:prstGeom prst="rect">
            <a:avLst/>
          </a:prstGeom>
        </p:spPr>
        <p:txBody>
          <a:bodyPr vert="horz" lIns="0" tIns="0" rIns="0" bIns="0" rtlCol="0" anchor="t" anchorCtr="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dirty="0"/>
          </a:p>
        </p:txBody>
      </p:sp>
      <p:sp>
        <p:nvSpPr>
          <p:cNvPr id="4" name="Date Placeholder 3"/>
          <p:cNvSpPr>
            <a:spLocks noGrp="1"/>
          </p:cNvSpPr>
          <p:nvPr>
            <p:ph type="dt" sz="half" idx="2"/>
          </p:nvPr>
        </p:nvSpPr>
        <p:spPr>
          <a:xfrm>
            <a:off x="327025" y="6356350"/>
            <a:ext cx="2133600" cy="365125"/>
          </a:xfrm>
          <a:prstGeom prst="rect">
            <a:avLst/>
          </a:prstGeom>
        </p:spPr>
        <p:txBody>
          <a:bodyPr vert="horz" lIns="0" tIns="0" rIns="0" bIns="0" rtlCol="0" anchor="t" anchorCtr="0">
            <a:noAutofit/>
          </a:bodyPr>
          <a:lstStyle>
            <a:lvl1pPr algn="l">
              <a:defRPr sz="1200">
                <a:solidFill>
                  <a:schemeClr val="tx1">
                    <a:tint val="75000"/>
                  </a:schemeClr>
                </a:solidFill>
              </a:defRPr>
            </a:lvl1pPr>
          </a:lstStyle>
          <a:p>
            <a:fld id="{F7D1BE04-6637-420B-B53F-AA458FE856FD}" type="datetimeFigureOut">
              <a:rPr lang="en-GB" smtClean="0"/>
              <a:pPr/>
              <a:t>01/05/2012</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0" tIns="0" rIns="0" bIns="0" rtlCol="0" anchor="t" anchorCtr="0">
            <a:noAutofit/>
          </a:bodyP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600825" y="6356350"/>
            <a:ext cx="2133600" cy="365125"/>
          </a:xfrm>
          <a:prstGeom prst="rect">
            <a:avLst/>
          </a:prstGeom>
        </p:spPr>
        <p:txBody>
          <a:bodyPr vert="horz" lIns="0" tIns="0" rIns="0" bIns="0" rtlCol="0" anchor="t" anchorCtr="0">
            <a:noAutofit/>
          </a:bodyPr>
          <a:lstStyle>
            <a:lvl1pPr algn="r">
              <a:defRPr sz="1200">
                <a:solidFill>
                  <a:schemeClr val="tx1">
                    <a:tint val="75000"/>
                  </a:schemeClr>
                </a:solidFill>
              </a:defRPr>
            </a:lvl1pPr>
          </a:lstStyle>
          <a:p>
            <a:fld id="{765C55EA-37DA-4EEC-BF33-57956B847D7A}"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 id="2147483661"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ts val="4750"/>
        </a:lnSpc>
        <a:spcBef>
          <a:spcPct val="0"/>
        </a:spcBef>
        <a:buNone/>
        <a:defRPr sz="3600" kern="1200" spc="-60" baseline="0">
          <a:solidFill>
            <a:schemeClr val="tx2"/>
          </a:solidFill>
          <a:latin typeface="+mj-lt"/>
          <a:ea typeface="+mj-ea"/>
          <a:cs typeface="+mj-cs"/>
        </a:defRPr>
      </a:lvl1pPr>
    </p:titleStyle>
    <p:bodyStyle>
      <a:lvl1pPr marL="131763" indent="-131763" algn="l" defTabSz="914400" rtl="0" eaLnBrk="1" latinLnBrk="0" hangingPunct="1">
        <a:lnSpc>
          <a:spcPts val="2000"/>
        </a:lnSpc>
        <a:spcBef>
          <a:spcPts val="0"/>
        </a:spcBef>
        <a:buFont typeface="Arial" pitchFamily="34" charset="0"/>
        <a:buChar char="•"/>
        <a:defRPr sz="1600" b="1" kern="1200" spc="-20" baseline="0">
          <a:solidFill>
            <a:schemeClr val="tx2"/>
          </a:solidFill>
          <a:latin typeface="+mn-lt"/>
          <a:ea typeface="+mn-ea"/>
          <a:cs typeface="+mn-cs"/>
        </a:defRPr>
      </a:lvl1pPr>
      <a:lvl2pPr marL="346075" indent="-174625" algn="l" defTabSz="914400" rtl="0" eaLnBrk="1" latinLnBrk="0" hangingPunct="1">
        <a:lnSpc>
          <a:spcPts val="2000"/>
        </a:lnSpc>
        <a:spcBef>
          <a:spcPts val="0"/>
        </a:spcBef>
        <a:buFont typeface="Arial" pitchFamily="34" charset="0"/>
        <a:buChar char="–"/>
        <a:defRPr sz="1600" kern="1200" spc="-20" baseline="0">
          <a:solidFill>
            <a:schemeClr val="tx2"/>
          </a:solidFill>
          <a:latin typeface="+mn-lt"/>
          <a:ea typeface="+mn-ea"/>
          <a:cs typeface="+mn-cs"/>
        </a:defRPr>
      </a:lvl2pPr>
      <a:lvl3pPr marL="528638" indent="-168275" algn="l" defTabSz="914400" rtl="0" eaLnBrk="1" latinLnBrk="0" hangingPunct="1">
        <a:lnSpc>
          <a:spcPts val="2000"/>
        </a:lnSpc>
        <a:spcBef>
          <a:spcPts val="0"/>
        </a:spcBef>
        <a:buFont typeface="Arial" pitchFamily="34" charset="0"/>
        <a:buChar char="–"/>
        <a:defRPr sz="1600" kern="1200" spc="-20" baseline="0">
          <a:solidFill>
            <a:schemeClr val="tx2"/>
          </a:solidFill>
          <a:latin typeface="+mn-lt"/>
          <a:ea typeface="+mn-ea"/>
          <a:cs typeface="+mn-cs"/>
        </a:defRPr>
      </a:lvl3pPr>
      <a:lvl4pPr marL="714375" indent="-177800" algn="l" defTabSz="914400" rtl="0" eaLnBrk="1" latinLnBrk="0" hangingPunct="1">
        <a:lnSpc>
          <a:spcPts val="2000"/>
        </a:lnSpc>
        <a:spcBef>
          <a:spcPts val="0"/>
        </a:spcBef>
        <a:buFont typeface="Arial" pitchFamily="34" charset="0"/>
        <a:buChar char="–"/>
        <a:defRPr sz="1600" kern="1200" spc="-20" baseline="0">
          <a:solidFill>
            <a:schemeClr val="tx2"/>
          </a:solidFill>
          <a:latin typeface="+mn-lt"/>
          <a:ea typeface="+mn-ea"/>
          <a:cs typeface="+mn-cs"/>
        </a:defRPr>
      </a:lvl4pPr>
      <a:lvl5pPr marL="895350" indent="-180975" algn="l" defTabSz="914400" rtl="0" eaLnBrk="1" latinLnBrk="0" hangingPunct="1">
        <a:lnSpc>
          <a:spcPts val="2000"/>
        </a:lnSpc>
        <a:spcBef>
          <a:spcPts val="0"/>
        </a:spcBef>
        <a:buFont typeface="Arial" pitchFamily="34" charset="0"/>
        <a:buChar char="–"/>
        <a:defRPr sz="1600" kern="1200" spc="-20" baseline="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1.png"/><Relationship Id="rId1" Type="http://schemas.openxmlformats.org/officeDocument/2006/relationships/slideLayout" Target="../slideLayouts/slideLayout9.xml"/><Relationship Id="rId6" Type="http://schemas.openxmlformats.org/officeDocument/2006/relationships/image" Target="../media/image8.gif"/><Relationship Id="rId5" Type="http://schemas.openxmlformats.org/officeDocument/2006/relationships/image" Target="../media/image7.gif"/><Relationship Id="rId4" Type="http://schemas.openxmlformats.org/officeDocument/2006/relationships/image" Target="../media/image6.wmf"/></Relationships>
</file>

<file path=ppt/slides/_rels/slide22.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8.gif"/><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7.gif"/><Relationship Id="rId2" Type="http://schemas.openxmlformats.org/officeDocument/2006/relationships/image" Target="../media/image1.png"/><Relationship Id="rId1" Type="http://schemas.openxmlformats.org/officeDocument/2006/relationships/slideLayout" Target="../slideLayouts/slideLayout9.xml"/><Relationship Id="rId6" Type="http://schemas.openxmlformats.org/officeDocument/2006/relationships/image" Target="../media/image12.png"/><Relationship Id="rId11" Type="http://schemas.openxmlformats.org/officeDocument/2006/relationships/image" Target="../media/image16.gif"/><Relationship Id="rId5" Type="http://schemas.openxmlformats.org/officeDocument/2006/relationships/image" Target="../media/image11.png"/><Relationship Id="rId10" Type="http://schemas.openxmlformats.org/officeDocument/2006/relationships/image" Target="../media/image7.gif"/><Relationship Id="rId4" Type="http://schemas.openxmlformats.org/officeDocument/2006/relationships/image" Target="../media/image10.png"/><Relationship Id="rId9" Type="http://schemas.openxmlformats.org/officeDocument/2006/relationships/image" Target="../media/image15.gif"/><Relationship Id="rId14" Type="http://schemas.openxmlformats.org/officeDocument/2006/relationships/image" Target="../media/image18.gif"/></Relationships>
</file>

<file path=ppt/slides/_rels/slide23.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8.gif"/><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7.gif"/><Relationship Id="rId2" Type="http://schemas.openxmlformats.org/officeDocument/2006/relationships/image" Target="../media/image1.png"/><Relationship Id="rId1" Type="http://schemas.openxmlformats.org/officeDocument/2006/relationships/slideLayout" Target="../slideLayouts/slideLayout9.xml"/><Relationship Id="rId6" Type="http://schemas.openxmlformats.org/officeDocument/2006/relationships/image" Target="../media/image12.png"/><Relationship Id="rId11" Type="http://schemas.openxmlformats.org/officeDocument/2006/relationships/image" Target="../media/image16.gif"/><Relationship Id="rId5" Type="http://schemas.openxmlformats.org/officeDocument/2006/relationships/image" Target="../media/image11.png"/><Relationship Id="rId10" Type="http://schemas.openxmlformats.org/officeDocument/2006/relationships/image" Target="../media/image7.gif"/><Relationship Id="rId4" Type="http://schemas.openxmlformats.org/officeDocument/2006/relationships/image" Target="../media/image10.png"/><Relationship Id="rId9" Type="http://schemas.openxmlformats.org/officeDocument/2006/relationships/image" Target="../media/image15.gif"/><Relationship Id="rId14" Type="http://schemas.openxmlformats.org/officeDocument/2006/relationships/image" Target="../media/image18.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Risk assessments</a:t>
            </a:r>
            <a:br>
              <a:rPr lang="en-GB" dirty="0" smtClean="0"/>
            </a:br>
            <a:r>
              <a:rPr lang="en-GB" i="1" dirty="0" smtClean="0">
                <a:solidFill>
                  <a:schemeClr val="bg2"/>
                </a:solidFill>
              </a:rPr>
              <a:t>and hazards</a:t>
            </a:r>
            <a:endParaRPr lang="en-GB" i="1" dirty="0">
              <a:solidFill>
                <a:schemeClr val="bg2"/>
              </a:solidFill>
            </a:endParaRPr>
          </a:p>
        </p:txBody>
      </p:sp>
      <p:sp>
        <p:nvSpPr>
          <p:cNvPr id="3" name="Subtitle 2"/>
          <p:cNvSpPr>
            <a:spLocks noGrp="1"/>
          </p:cNvSpPr>
          <p:nvPr>
            <p:ph type="subTitle" idx="1"/>
          </p:nvPr>
        </p:nvSpPr>
        <p:spPr/>
        <p:txBody>
          <a:bodyPr/>
          <a:lstStyle/>
          <a:p>
            <a:r>
              <a:rPr lang="en-GB" dirty="0" smtClean="0"/>
              <a:t>www.abpischools.org.uk</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ChangeArrowheads="1"/>
          </p:cNvSpPr>
          <p:nvPr/>
        </p:nvSpPr>
        <p:spPr bwMode="auto">
          <a:xfrm>
            <a:off x="0" y="947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graphicFrame>
        <p:nvGraphicFramePr>
          <p:cNvPr id="5425" name="Group 305"/>
          <p:cNvGraphicFramePr>
            <a:graphicFrameLocks noGrp="1"/>
          </p:cNvGraphicFramePr>
          <p:nvPr>
            <p:extLst>
              <p:ext uri="{D42A27DB-BD31-4B8C-83A1-F6EECF244321}">
                <p14:modId xmlns:p14="http://schemas.microsoft.com/office/powerpoint/2010/main" val="1824547000"/>
              </p:ext>
            </p:extLst>
          </p:nvPr>
        </p:nvGraphicFramePr>
        <p:xfrm>
          <a:off x="660902" y="1430447"/>
          <a:ext cx="8014786" cy="4724400"/>
        </p:xfrm>
        <a:graphic>
          <a:graphicData uri="http://schemas.openxmlformats.org/drawingml/2006/table">
            <a:tbl>
              <a:tblPr/>
              <a:tblGrid>
                <a:gridCol w="1291108"/>
                <a:gridCol w="2365222"/>
                <a:gridCol w="2741859"/>
                <a:gridCol w="912920"/>
                <a:gridCol w="703677"/>
              </a:tblGrid>
              <a:tr h="50632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charset="0"/>
                          <a:ea typeface="Times New Roman" pitchFamily="18" charset="0"/>
                          <a:cs typeface="Arial" charset="0"/>
                        </a:rPr>
                        <a:t>Activity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Hazard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Controls to reduce risks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Risk </a:t>
                      </a:r>
                      <a:r>
                        <a:rPr kumimoji="0" lang="en-GB" sz="1600" b="0" i="0" u="sng" strike="noStrike" cap="none" normalizeH="0" baseline="0" smtClean="0">
                          <a:ln>
                            <a:noFill/>
                          </a:ln>
                          <a:solidFill>
                            <a:schemeClr val="tx1"/>
                          </a:solidFill>
                          <a:effectLst/>
                          <a:latin typeface="Arial" charset="0"/>
                          <a:ea typeface="Times New Roman" pitchFamily="18" charset="0"/>
                          <a:cs typeface="Arial" charset="0"/>
                        </a:rPr>
                        <a:t>before</a:t>
                      </a: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 and </a:t>
                      </a:r>
                      <a:r>
                        <a:rPr kumimoji="0" lang="en-GB" sz="1600" b="0" i="0" u="sng" strike="noStrike" cap="none" normalizeH="0" baseline="0" smtClean="0">
                          <a:ln>
                            <a:noFill/>
                          </a:ln>
                          <a:solidFill>
                            <a:schemeClr val="tx1"/>
                          </a:solidFill>
                          <a:effectLst/>
                          <a:latin typeface="Arial" charset="0"/>
                          <a:ea typeface="Times New Roman" pitchFamily="18" charset="0"/>
                          <a:cs typeface="Arial" charset="0"/>
                        </a:rPr>
                        <a:t>after</a:t>
                      </a: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 controls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r>
              <a:tr h="4530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30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30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30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30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30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30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30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304" name="Rectangle 295"/>
          <p:cNvSpPr>
            <a:spLocks noChangeArrowheads="1"/>
          </p:cNvSpPr>
          <p:nvPr/>
        </p:nvSpPr>
        <p:spPr bwMode="auto">
          <a:xfrm>
            <a:off x="0" y="59086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spTree>
    <p:extLst>
      <p:ext uri="{BB962C8B-B14F-4D97-AF65-F5344CB8AC3E}">
        <p14:creationId xmlns:p14="http://schemas.microsoft.com/office/powerpoint/2010/main" val="29534401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02" name="Group 206"/>
          <p:cNvGraphicFramePr>
            <a:graphicFrameLocks noGrp="1"/>
          </p:cNvGraphicFramePr>
          <p:nvPr>
            <p:extLst>
              <p:ext uri="{D42A27DB-BD31-4B8C-83A1-F6EECF244321}">
                <p14:modId xmlns:p14="http://schemas.microsoft.com/office/powerpoint/2010/main" val="4000262486"/>
              </p:ext>
            </p:extLst>
          </p:nvPr>
        </p:nvGraphicFramePr>
        <p:xfrm>
          <a:off x="570369" y="1674890"/>
          <a:ext cx="7016435" cy="4497167"/>
        </p:xfrm>
        <a:graphic>
          <a:graphicData uri="http://schemas.openxmlformats.org/drawingml/2006/table">
            <a:tbl>
              <a:tblPr/>
              <a:tblGrid>
                <a:gridCol w="1096847"/>
                <a:gridCol w="2178267"/>
                <a:gridCol w="2331058"/>
                <a:gridCol w="796400"/>
                <a:gridCol w="613863"/>
              </a:tblGrid>
              <a:tr h="7013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charset="0"/>
                          <a:ea typeface="Times New Roman" pitchFamily="18" charset="0"/>
                          <a:cs typeface="Arial" charset="0"/>
                        </a:rPr>
                        <a:t>Activity</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Hazard</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Controls to reduce risks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charset="0"/>
                          <a:ea typeface="Times New Roman" pitchFamily="18" charset="0"/>
                          <a:cs typeface="Arial" charset="0"/>
                        </a:rPr>
                        <a:t>Risk </a:t>
                      </a:r>
                      <a:r>
                        <a:rPr kumimoji="0" lang="en-GB" sz="1600" b="0" i="0" u="sng" strike="noStrike" cap="none" normalizeH="0" baseline="0" dirty="0" smtClean="0">
                          <a:ln>
                            <a:noFill/>
                          </a:ln>
                          <a:solidFill>
                            <a:schemeClr val="tx1"/>
                          </a:solidFill>
                          <a:effectLst/>
                          <a:latin typeface="Arial" charset="0"/>
                          <a:ea typeface="Times New Roman" pitchFamily="18" charset="0"/>
                          <a:cs typeface="Arial" charset="0"/>
                        </a:rPr>
                        <a:t>before</a:t>
                      </a:r>
                      <a:r>
                        <a:rPr kumimoji="0" lang="en-GB" sz="1600" b="0" i="0" u="none" strike="noStrike" cap="none" normalizeH="0" baseline="0" dirty="0" smtClean="0">
                          <a:ln>
                            <a:noFill/>
                          </a:ln>
                          <a:solidFill>
                            <a:schemeClr val="tx1"/>
                          </a:solidFill>
                          <a:effectLst/>
                          <a:latin typeface="Arial" charset="0"/>
                          <a:ea typeface="Times New Roman" pitchFamily="18" charset="0"/>
                          <a:cs typeface="Arial" charset="0"/>
                        </a:rPr>
                        <a:t> and </a:t>
                      </a:r>
                      <a:r>
                        <a:rPr kumimoji="0" lang="en-GB" sz="1600" b="0" i="0" u="sng" strike="noStrike" cap="none" normalizeH="0" baseline="0" dirty="0" smtClean="0">
                          <a:ln>
                            <a:noFill/>
                          </a:ln>
                          <a:solidFill>
                            <a:schemeClr val="tx1"/>
                          </a:solidFill>
                          <a:effectLst/>
                          <a:latin typeface="Arial" charset="0"/>
                          <a:ea typeface="Times New Roman" pitchFamily="18" charset="0"/>
                          <a:cs typeface="Arial" charset="0"/>
                        </a:rPr>
                        <a:t>after</a:t>
                      </a:r>
                      <a:r>
                        <a:rPr kumimoji="0" lang="en-GB" sz="1600" b="0" i="0" u="none" strike="noStrike" cap="none" normalizeH="0" baseline="0" dirty="0" smtClean="0">
                          <a:ln>
                            <a:noFill/>
                          </a:ln>
                          <a:solidFill>
                            <a:schemeClr val="tx1"/>
                          </a:solidFill>
                          <a:effectLst/>
                          <a:latin typeface="Arial" charset="0"/>
                          <a:ea typeface="Times New Roman" pitchFamily="18" charset="0"/>
                          <a:cs typeface="Arial" charset="0"/>
                        </a:rPr>
                        <a:t> controls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r>
              <a:tr h="4935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Select the egg</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053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Boiling the egg in water for 4 minutes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091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Remove the egg from the water</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35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Cut the top off the egg</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6402330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48" name="Group 40"/>
          <p:cNvGraphicFramePr>
            <a:graphicFrameLocks noGrp="1"/>
          </p:cNvGraphicFramePr>
          <p:nvPr>
            <p:extLst>
              <p:ext uri="{D42A27DB-BD31-4B8C-83A1-F6EECF244321}">
                <p14:modId xmlns:p14="http://schemas.microsoft.com/office/powerpoint/2010/main" val="1052348250"/>
              </p:ext>
            </p:extLst>
          </p:nvPr>
        </p:nvGraphicFramePr>
        <p:xfrm>
          <a:off x="516048" y="1572323"/>
          <a:ext cx="7416470" cy="4724282"/>
        </p:xfrm>
        <a:graphic>
          <a:graphicData uri="http://schemas.openxmlformats.org/drawingml/2006/table">
            <a:tbl>
              <a:tblPr/>
              <a:tblGrid>
                <a:gridCol w="1137355"/>
                <a:gridCol w="2701314"/>
                <a:gridCol w="2081886"/>
                <a:gridCol w="844769"/>
                <a:gridCol w="651146"/>
              </a:tblGrid>
              <a:tr h="4683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mn-lt"/>
                          <a:ea typeface="Times New Roman" pitchFamily="18" charset="0"/>
                          <a:cs typeface="Arial" charset="0"/>
                        </a:rPr>
                        <a:t>Activity</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Hazard</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Controls to reduce risks</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Risk </a:t>
                      </a:r>
                      <a:r>
                        <a:rPr kumimoji="0" lang="en-GB" sz="1400" b="0" i="0" u="sng" strike="noStrike" cap="none" normalizeH="0" baseline="0" smtClean="0">
                          <a:ln>
                            <a:noFill/>
                          </a:ln>
                          <a:solidFill>
                            <a:schemeClr val="tx1"/>
                          </a:solidFill>
                          <a:effectLst/>
                          <a:latin typeface="+mn-lt"/>
                          <a:ea typeface="Times New Roman" pitchFamily="18" charset="0"/>
                          <a:cs typeface="Arial" charset="0"/>
                        </a:rPr>
                        <a:t>before</a:t>
                      </a:r>
                      <a:r>
                        <a:rPr kumimoji="0" lang="en-GB" sz="1400" b="0" i="0" u="none" strike="noStrike" cap="none" normalizeH="0" baseline="0" smtClean="0">
                          <a:ln>
                            <a:noFill/>
                          </a:ln>
                          <a:solidFill>
                            <a:schemeClr val="tx1"/>
                          </a:solidFill>
                          <a:effectLst/>
                          <a:latin typeface="+mn-lt"/>
                          <a:ea typeface="Times New Roman" pitchFamily="18" charset="0"/>
                          <a:cs typeface="Arial" charset="0"/>
                        </a:rPr>
                        <a:t> and </a:t>
                      </a:r>
                      <a:r>
                        <a:rPr kumimoji="0" lang="en-GB" sz="1400" b="0" i="0" u="sng" strike="noStrike" cap="none" normalizeH="0" baseline="0" smtClean="0">
                          <a:ln>
                            <a:noFill/>
                          </a:ln>
                          <a:solidFill>
                            <a:schemeClr val="tx1"/>
                          </a:solidFill>
                          <a:effectLst/>
                          <a:latin typeface="+mn-lt"/>
                          <a:ea typeface="Times New Roman" pitchFamily="18" charset="0"/>
                          <a:cs typeface="Arial" charset="0"/>
                        </a:rPr>
                        <a:t>after</a:t>
                      </a:r>
                      <a:r>
                        <a:rPr kumimoji="0" lang="en-GB" sz="1400" b="0" i="0" u="none" strike="noStrike" cap="none" normalizeH="0" baseline="0" smtClean="0">
                          <a:ln>
                            <a:noFill/>
                          </a:ln>
                          <a:solidFill>
                            <a:schemeClr val="tx1"/>
                          </a:solidFill>
                          <a:effectLst/>
                          <a:latin typeface="+mn-lt"/>
                          <a:ea typeface="Times New Roman" pitchFamily="18" charset="0"/>
                          <a:cs typeface="Arial" charset="0"/>
                        </a:rPr>
                        <a:t> controls</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r>
              <a:tr h="4556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Select the egg</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Salmonella present in old eggs.  Food poisoning.</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mn-lt"/>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High</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mn-lt"/>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810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Boiling the egg in water for 4 minutes</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mn-lt"/>
                          <a:ea typeface="Times New Roman" pitchFamily="18" charset="0"/>
                          <a:cs typeface="Arial" charset="0"/>
                        </a:rPr>
                        <a:t>Boiling water.  Scalding from putting hand in water or splashes.  Risk of burning hands from touching hot metal.</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mn-lt"/>
                          <a:ea typeface="Times New Roman" pitchFamily="18" charset="0"/>
                          <a:cs typeface="Arial" charset="0"/>
                        </a:rPr>
                        <a:t>Risk of burning hands when turning on hot plate or lighting gas ring.</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mn-lt"/>
                          <a:ea typeface="Times New Roman" pitchFamily="18" charset="0"/>
                          <a:cs typeface="Arial" charset="0"/>
                        </a:rPr>
                        <a:t>Ignition of flammable materials from hot plate or gas ring.</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mn-lt"/>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High</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mn-lt"/>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311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Remove the egg from the water</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Boiling water.  Scalding from putting hand in water or splashes.  Risk of burning hands from touching hot metal.</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mn-lt"/>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High</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mn-lt"/>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573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Cut the top off the egg</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Sharp knife causing flesh wounds.</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mn-lt"/>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mn-lt"/>
                          <a:ea typeface="Times New Roman" pitchFamily="18" charset="0"/>
                          <a:cs typeface="Arial" charset="0"/>
                        </a:rPr>
                        <a:t>High</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mn-lt"/>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5218919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71" name="Group 39"/>
          <p:cNvGraphicFramePr>
            <a:graphicFrameLocks noGrp="1"/>
          </p:cNvGraphicFramePr>
          <p:nvPr>
            <p:extLst>
              <p:ext uri="{D42A27DB-BD31-4B8C-83A1-F6EECF244321}">
                <p14:modId xmlns:p14="http://schemas.microsoft.com/office/powerpoint/2010/main" val="3543550132"/>
              </p:ext>
            </p:extLst>
          </p:nvPr>
        </p:nvGraphicFramePr>
        <p:xfrm>
          <a:off x="371192" y="1629623"/>
          <a:ext cx="8329189" cy="4546076"/>
        </p:xfrm>
        <a:graphic>
          <a:graphicData uri="http://schemas.openxmlformats.org/drawingml/2006/table">
            <a:tbl>
              <a:tblPr/>
              <a:tblGrid>
                <a:gridCol w="932063"/>
                <a:gridCol w="2583975"/>
                <a:gridCol w="3328050"/>
                <a:gridCol w="766198"/>
                <a:gridCol w="718903"/>
              </a:tblGrid>
              <a:tr h="46514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charset="0"/>
                          <a:ea typeface="Times New Roman" pitchFamily="18" charset="0"/>
                          <a:cs typeface="Arial" charset="0"/>
                        </a:rPr>
                        <a:t>Activity</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Hazard</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Controls to reduce risks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Risk </a:t>
                      </a:r>
                      <a:r>
                        <a:rPr kumimoji="0" lang="en-GB" sz="1200" b="1" i="0" u="sng" strike="noStrike" cap="none" normalizeH="0" baseline="0" smtClean="0">
                          <a:ln>
                            <a:noFill/>
                          </a:ln>
                          <a:solidFill>
                            <a:schemeClr val="tx1"/>
                          </a:solidFill>
                          <a:effectLst/>
                          <a:latin typeface="Arial" charset="0"/>
                          <a:ea typeface="Times New Roman" pitchFamily="18" charset="0"/>
                          <a:cs typeface="Arial" charset="0"/>
                        </a:rPr>
                        <a:t>before</a:t>
                      </a: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 and </a:t>
                      </a:r>
                      <a:r>
                        <a:rPr kumimoji="0" lang="en-GB" sz="1200" b="1" i="0" u="sng" strike="noStrike" cap="none" normalizeH="0" baseline="0" smtClean="0">
                          <a:ln>
                            <a:noFill/>
                          </a:ln>
                          <a:solidFill>
                            <a:schemeClr val="tx1"/>
                          </a:solidFill>
                          <a:effectLst/>
                          <a:latin typeface="Arial" charset="0"/>
                          <a:ea typeface="Times New Roman" pitchFamily="18" charset="0"/>
                          <a:cs typeface="Arial" charset="0"/>
                        </a:rPr>
                        <a:t>after</a:t>
                      </a: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 controls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r>
              <a:tr h="45249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charset="0"/>
                          <a:ea typeface="Times New Roman" pitchFamily="18" charset="0"/>
                          <a:cs typeface="Arial" charset="0"/>
                        </a:rPr>
                        <a:t>Select the egg</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Salmonella present in old eggs.  Food poisoning.</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Use fresh eggs.  Store them in an effective fridge</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Low</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566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charset="0"/>
                          <a:ea typeface="Times New Roman" pitchFamily="18" charset="0"/>
                          <a:cs typeface="Arial" charset="0"/>
                        </a:rPr>
                        <a:t>Boiling the egg in water for 4 minutes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charset="0"/>
                          <a:ea typeface="Times New Roman" pitchFamily="18" charset="0"/>
                          <a:cs typeface="Arial" charset="0"/>
                        </a:rPr>
                        <a:t>Boiling water.  Scalding from putting hand in water or splashes.  Risk of burning hands from touching hot metal.</a:t>
                      </a:r>
                      <a:endParaRPr kumimoji="0" lang="en-GB" sz="1200" b="1"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charset="0"/>
                          <a:ea typeface="Times New Roman" pitchFamily="18" charset="0"/>
                          <a:cs typeface="Arial" charset="0"/>
                        </a:rPr>
                        <a:t>Risk of burning hands when turning on hot plate or lighting gas ring.</a:t>
                      </a:r>
                      <a:endParaRPr kumimoji="0" lang="en-GB" sz="1200" b="1" i="0" u="none" strike="noStrike" cap="none" normalizeH="0" baseline="0" dirty="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charset="0"/>
                          <a:ea typeface="Times New Roman" pitchFamily="18" charset="0"/>
                          <a:cs typeface="Arial" charset="0"/>
                        </a:rPr>
                        <a:t>Ignition of flammable materials from hot plate or gas ring.</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charset="0"/>
                          <a:ea typeface="Times New Roman" pitchFamily="18" charset="0"/>
                          <a:cs typeface="Arial" charset="0"/>
                        </a:rPr>
                        <a:t>Put egg into cold water by hand, or into boiling water using a spoon.  Use a pan with an insulated handle.  Keep the pan away from the front edge of the cooker.  Keep young children away from the area.  Keep flammable materials and bare skin away from heat sources.  Only experienced people to light gas rings.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Low</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240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Remove the egg from the water</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Boiling water.  Scalding from putting hand in water or splashes.  Risk of burning hands from touching hot metal.</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charset="0"/>
                          <a:ea typeface="Times New Roman" pitchFamily="18" charset="0"/>
                          <a:cs typeface="Arial" charset="0"/>
                        </a:rPr>
                        <a:t>Remove egg using a spoon.  Use a pan with an insulated handle.</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Low</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30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Cut the top off the egg</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Sharp knife causing flesh wounds.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charset="0"/>
                          <a:ea typeface="Times New Roman" pitchFamily="18" charset="0"/>
                          <a:cs typeface="Arial" charset="0"/>
                        </a:rPr>
                        <a:t>Use a blunt knife of edge of a spoon.  Hold the egg steady in an egg cup.</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charset="0"/>
                          <a:ea typeface="Times New Roman" pitchFamily="18" charset="0"/>
                          <a:cs typeface="Arial" charset="0"/>
                        </a:rPr>
                        <a:t>High</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chemeClr val="tx1"/>
                          </a:solidFill>
                          <a:effectLst/>
                          <a:latin typeface="Arial" charset="0"/>
                          <a:ea typeface="Times New Roman" pitchFamily="18" charset="0"/>
                          <a:cs typeface="Arial" charset="0"/>
                        </a:rPr>
                        <a:t>Low</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9101254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695750" y="1647715"/>
            <a:ext cx="7551737" cy="405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2000" dirty="0"/>
              <a:t>Write a risk assessment for the synthesis and isolation of the fertiliser </a:t>
            </a:r>
            <a:r>
              <a:rPr lang="en-GB" sz="2000" b="1" dirty="0"/>
              <a:t>ammonium sulphate</a:t>
            </a:r>
            <a:r>
              <a:rPr lang="en-GB" sz="2000" dirty="0"/>
              <a:t> by neutralising sulphuric acid with ammonia using the following procedure.</a:t>
            </a:r>
          </a:p>
          <a:p>
            <a:pPr eaLnBrk="1" hangingPunct="1"/>
            <a:endParaRPr lang="en-GB" sz="2000" dirty="0"/>
          </a:p>
          <a:p>
            <a:pPr eaLnBrk="1" hangingPunct="1"/>
            <a:r>
              <a:rPr lang="en-GB" sz="2000" dirty="0"/>
              <a:t>Measure out sulphuric acid (50ml) into a flask.  Use methyl orange indicator and titrate with aqueous ammonia solution from a burette.  Repeat the process without the indicator using the same volumes from the trial run.</a:t>
            </a:r>
          </a:p>
          <a:p>
            <a:pPr eaLnBrk="1" hangingPunct="1"/>
            <a:endParaRPr lang="en-GB" sz="2000" dirty="0"/>
          </a:p>
          <a:p>
            <a:pPr eaLnBrk="1" hangingPunct="1"/>
            <a:r>
              <a:rPr lang="en-GB" sz="2000" dirty="0"/>
              <a:t>Boil or evaporate off the water to give a solid product.</a:t>
            </a:r>
          </a:p>
          <a:p>
            <a:pPr eaLnBrk="1" hangingPunct="1"/>
            <a:endParaRPr lang="en-GB" sz="2000" dirty="0"/>
          </a:p>
          <a:p>
            <a:pPr eaLnBrk="1" hangingPunct="1"/>
            <a:r>
              <a:rPr lang="en-GB" sz="2000" dirty="0"/>
              <a:t>You will need to look at hazard data from CLEAPSS (CD-ROM or on a school network) or a chemical supplier’s catalogue.</a:t>
            </a:r>
          </a:p>
        </p:txBody>
      </p:sp>
    </p:spTree>
    <p:extLst>
      <p:ext uri="{BB962C8B-B14F-4D97-AF65-F5344CB8AC3E}">
        <p14:creationId xmlns:p14="http://schemas.microsoft.com/office/powerpoint/2010/main" val="34202333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0" y="947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graphicFrame>
        <p:nvGraphicFramePr>
          <p:cNvPr id="14339" name="Group 3"/>
          <p:cNvGraphicFramePr>
            <a:graphicFrameLocks noGrp="1"/>
          </p:cNvGraphicFramePr>
          <p:nvPr>
            <p:extLst>
              <p:ext uri="{D42A27DB-BD31-4B8C-83A1-F6EECF244321}">
                <p14:modId xmlns:p14="http://schemas.microsoft.com/office/powerpoint/2010/main" val="1044590395"/>
              </p:ext>
            </p:extLst>
          </p:nvPr>
        </p:nvGraphicFramePr>
        <p:xfrm>
          <a:off x="467518" y="1537879"/>
          <a:ext cx="8208963" cy="4724400"/>
        </p:xfrm>
        <a:graphic>
          <a:graphicData uri="http://schemas.openxmlformats.org/drawingml/2006/table">
            <a:tbl>
              <a:tblPr/>
              <a:tblGrid>
                <a:gridCol w="1322388"/>
                <a:gridCol w="2422525"/>
                <a:gridCol w="2808287"/>
                <a:gridCol w="935038"/>
                <a:gridCol w="720725"/>
              </a:tblGrid>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Activity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Hazard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Controls to reduce risks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Risk </a:t>
                      </a:r>
                      <a:r>
                        <a:rPr kumimoji="0" lang="en-GB" sz="1600" b="0" i="0" u="sng" strike="noStrike" cap="none" normalizeH="0" baseline="0" smtClean="0">
                          <a:ln>
                            <a:noFill/>
                          </a:ln>
                          <a:solidFill>
                            <a:schemeClr val="tx1"/>
                          </a:solidFill>
                          <a:effectLst/>
                          <a:latin typeface="Arial" charset="0"/>
                          <a:ea typeface="Times New Roman" pitchFamily="18" charset="0"/>
                          <a:cs typeface="Arial" charset="0"/>
                        </a:rPr>
                        <a:t>before</a:t>
                      </a: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 and </a:t>
                      </a:r>
                      <a:r>
                        <a:rPr kumimoji="0" lang="en-GB" sz="1600" b="0" i="0" u="sng" strike="noStrike" cap="none" normalizeH="0" baseline="0" smtClean="0">
                          <a:ln>
                            <a:noFill/>
                          </a:ln>
                          <a:solidFill>
                            <a:schemeClr val="tx1"/>
                          </a:solidFill>
                          <a:effectLst/>
                          <a:latin typeface="Arial" charset="0"/>
                          <a:ea typeface="Times New Roman" pitchFamily="18" charset="0"/>
                          <a:cs typeface="Arial" charset="0"/>
                        </a:rPr>
                        <a:t>after</a:t>
                      </a: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 controls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5424" name="Rectangle 64"/>
          <p:cNvSpPr>
            <a:spLocks noChangeArrowheads="1"/>
          </p:cNvSpPr>
          <p:nvPr/>
        </p:nvSpPr>
        <p:spPr bwMode="auto">
          <a:xfrm>
            <a:off x="0" y="59086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spTree>
    <p:extLst>
      <p:ext uri="{BB962C8B-B14F-4D97-AF65-F5344CB8AC3E}">
        <p14:creationId xmlns:p14="http://schemas.microsoft.com/office/powerpoint/2010/main" val="24787112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ChangeArrowheads="1"/>
          </p:cNvSpPr>
          <p:nvPr/>
        </p:nvSpPr>
        <p:spPr bwMode="auto">
          <a:xfrm>
            <a:off x="0" y="312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graphicFrame>
        <p:nvGraphicFramePr>
          <p:cNvPr id="8506" name="Group 314"/>
          <p:cNvGraphicFramePr>
            <a:graphicFrameLocks noGrp="1"/>
          </p:cNvGraphicFramePr>
          <p:nvPr>
            <p:extLst>
              <p:ext uri="{D42A27DB-BD31-4B8C-83A1-F6EECF244321}">
                <p14:modId xmlns:p14="http://schemas.microsoft.com/office/powerpoint/2010/main" val="2930988511"/>
              </p:ext>
            </p:extLst>
          </p:nvPr>
        </p:nvGraphicFramePr>
        <p:xfrm>
          <a:off x="468313" y="1611516"/>
          <a:ext cx="8286388" cy="4609467"/>
        </p:xfrm>
        <a:graphic>
          <a:graphicData uri="http://schemas.openxmlformats.org/drawingml/2006/table">
            <a:tbl>
              <a:tblPr/>
              <a:tblGrid>
                <a:gridCol w="2718507"/>
                <a:gridCol w="1765426"/>
                <a:gridCol w="2163778"/>
                <a:gridCol w="805758"/>
                <a:gridCol w="832919"/>
              </a:tblGrid>
              <a:tr h="43614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Times New Roman" pitchFamily="18" charset="0"/>
                          <a:cs typeface="Arial" charset="0"/>
                        </a:rPr>
                        <a:t>Activity</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Hazard</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Controls to reduce risks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Risk </a:t>
                      </a:r>
                      <a:r>
                        <a:rPr kumimoji="0" lang="en-GB" sz="1400" b="0" i="0" u="sng" strike="noStrike" cap="none" normalizeH="0" baseline="0" smtClean="0">
                          <a:ln>
                            <a:noFill/>
                          </a:ln>
                          <a:solidFill>
                            <a:schemeClr val="tx1"/>
                          </a:solidFill>
                          <a:effectLst/>
                          <a:latin typeface="Arial" charset="0"/>
                          <a:ea typeface="Times New Roman" pitchFamily="18" charset="0"/>
                          <a:cs typeface="Arial" charset="0"/>
                        </a:rPr>
                        <a:t>before</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 and </a:t>
                      </a:r>
                      <a:r>
                        <a:rPr kumimoji="0" lang="en-GB" sz="1400" b="0" i="0" u="sng" strike="noStrike" cap="none" normalizeH="0" baseline="0" smtClean="0">
                          <a:ln>
                            <a:noFill/>
                          </a:ln>
                          <a:solidFill>
                            <a:schemeClr val="tx1"/>
                          </a:solidFill>
                          <a:effectLst/>
                          <a:latin typeface="Arial" charset="0"/>
                          <a:ea typeface="Times New Roman" pitchFamily="18" charset="0"/>
                          <a:cs typeface="Arial" charset="0"/>
                        </a:rPr>
                        <a:t>after</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 controls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r>
              <a:tr h="39022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Times New Roman" pitchFamily="18" charset="0"/>
                          <a:cs typeface="Arial" charset="0"/>
                        </a:rPr>
                        <a:t>Using sulphuric acid</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614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Times New Roman" pitchFamily="18" charset="0"/>
                          <a:cs typeface="Arial" charset="0"/>
                        </a:rPr>
                        <a:t>Using aqueous ammonia solution</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614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Times New Roman" pitchFamily="18" charset="0"/>
                          <a:cs typeface="Arial" charset="0"/>
                        </a:rPr>
                        <a:t>Use of methyl orange indicator</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614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Pipetting sulphuric acid solution</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74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Filling a burette with ammonia solution</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545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Boiling or evaporating off the water from the solution</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72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Disposal of the solution from the trial run</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197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Disposal of excess ammonia solution in the burette</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3279612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alphaModFix amt="0"/>
            <a:lum/>
          </a:blip>
          <a:srcRect/>
          <a:stretch>
            <a:fillRect/>
          </a:stretch>
        </a:blipFill>
        <a:effectLst/>
      </p:bgPr>
    </p:bg>
    <p:spTree>
      <p:nvGrpSpPr>
        <p:cNvPr id="1" name=""/>
        <p:cNvGrpSpPr/>
        <p:nvPr/>
      </p:nvGrpSpPr>
      <p:grpSpPr>
        <a:xfrm>
          <a:off x="0" y="0"/>
          <a:ext cx="0" cy="0"/>
          <a:chOff x="0" y="0"/>
          <a:chExt cx="0" cy="0"/>
        </a:xfrm>
      </p:grpSpPr>
      <p:graphicFrame>
        <p:nvGraphicFramePr>
          <p:cNvPr id="10391" name="Group 151"/>
          <p:cNvGraphicFramePr>
            <a:graphicFrameLocks noGrp="1"/>
          </p:cNvGraphicFramePr>
          <p:nvPr/>
        </p:nvGraphicFramePr>
        <p:xfrm>
          <a:off x="468313" y="188913"/>
          <a:ext cx="8496300" cy="5699720"/>
        </p:xfrm>
        <a:graphic>
          <a:graphicData uri="http://schemas.openxmlformats.org/drawingml/2006/table">
            <a:tbl>
              <a:tblPr/>
              <a:tblGrid>
                <a:gridCol w="1079500"/>
                <a:gridCol w="3744912"/>
                <a:gridCol w="2016125"/>
                <a:gridCol w="935038"/>
                <a:gridCol w="720725"/>
              </a:tblGrid>
              <a:tr h="5181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Activity</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Times New Roman" pitchFamily="18" charset="0"/>
                          <a:cs typeface="Arial" charset="0"/>
                        </a:rPr>
                        <a:t>Hazard</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Controls to reduce risks</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Times New Roman" pitchFamily="18" charset="0"/>
                          <a:cs typeface="Arial" charset="0"/>
                        </a:rPr>
                        <a:t>Risk </a:t>
                      </a:r>
                      <a:r>
                        <a:rPr kumimoji="0" lang="en-GB" sz="1400" b="1" i="0" u="sng" strike="noStrike" cap="none" normalizeH="0" baseline="0" dirty="0" smtClean="0">
                          <a:ln>
                            <a:noFill/>
                          </a:ln>
                          <a:solidFill>
                            <a:schemeClr val="tx1"/>
                          </a:solidFill>
                          <a:effectLst/>
                          <a:latin typeface="Arial" charset="0"/>
                          <a:ea typeface="Times New Roman" pitchFamily="18" charset="0"/>
                          <a:cs typeface="Arial" charset="0"/>
                        </a:rPr>
                        <a:t>before</a:t>
                      </a:r>
                      <a:r>
                        <a:rPr kumimoji="0" lang="en-GB" sz="1400" b="1" i="0" u="none" strike="noStrike" cap="none" normalizeH="0" baseline="0" dirty="0" smtClean="0">
                          <a:ln>
                            <a:noFill/>
                          </a:ln>
                          <a:solidFill>
                            <a:schemeClr val="tx1"/>
                          </a:solidFill>
                          <a:effectLst/>
                          <a:latin typeface="Arial" charset="0"/>
                          <a:ea typeface="Times New Roman" pitchFamily="18" charset="0"/>
                          <a:cs typeface="Arial" charset="0"/>
                        </a:rPr>
                        <a:t> and </a:t>
                      </a:r>
                      <a:r>
                        <a:rPr kumimoji="0" lang="en-GB" sz="1400" b="1" i="0" u="sng" strike="noStrike" cap="none" normalizeH="0" baseline="0" dirty="0" smtClean="0">
                          <a:ln>
                            <a:noFill/>
                          </a:ln>
                          <a:solidFill>
                            <a:schemeClr val="tx1"/>
                          </a:solidFill>
                          <a:effectLst/>
                          <a:latin typeface="Arial" charset="0"/>
                          <a:ea typeface="Times New Roman" pitchFamily="18" charset="0"/>
                          <a:cs typeface="Arial" charset="0"/>
                        </a:rPr>
                        <a:t>after</a:t>
                      </a:r>
                      <a:r>
                        <a:rPr kumimoji="0" lang="en-GB" sz="1400" b="1" i="0" u="none" strike="noStrike" cap="none" normalizeH="0" baseline="0" dirty="0" smtClean="0">
                          <a:ln>
                            <a:noFill/>
                          </a:ln>
                          <a:solidFill>
                            <a:schemeClr val="tx1"/>
                          </a:solidFill>
                          <a:effectLst/>
                          <a:latin typeface="Arial" charset="0"/>
                          <a:ea typeface="Times New Roman" pitchFamily="18" charset="0"/>
                          <a:cs typeface="Arial" charset="0"/>
                        </a:rPr>
                        <a:t> controls</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r>
              <a:tr h="13714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Using sulphuric acid</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VERY CORROSIVE.</a:t>
                      </a: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Causes severe burns. Solutions equal to or stronger than 1.5 M should be labelled</a:t>
                      </a:r>
                      <a:r>
                        <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CORROSIVE.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Solutions equal to or stronger than 0.5 M but weaker than 1.5 M</a:t>
                      </a:r>
                      <a:r>
                        <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should be labelled IRRITANT.</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Times New Roman" pitchFamily="18" charset="0"/>
                          <a:cs typeface="Arial" charset="0"/>
                        </a:rPr>
                        <a:t>High</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648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Using aqueous ammonia solution</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CORROSIVE, </a:t>
                      </a:r>
                      <a:endPar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DANGER TO THE</a:t>
                      </a:r>
                      <a:r>
                        <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ENVIRONMENT.</a:t>
                      </a:r>
                      <a:endPar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Causes burns. Solutions with a concentration greater than or equal to 6 M should</a:t>
                      </a:r>
                      <a:endPar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be labelled CORROSIVE. Solutions of stronger than or equal to 3 M but weaker than</a:t>
                      </a:r>
                      <a:r>
                        <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6 M should be labelled IRRITANT.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If swallowed, causes severe internal damage.</a:t>
                      </a:r>
                      <a:endPar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The vapour (ammonia gas) is toxic and extremely irritating to the eyes and lungs.</a:t>
                      </a:r>
                      <a:endPar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Solutions equal to or stronger than 14 M are very toxic to the aquatic</a:t>
                      </a:r>
                      <a:r>
                        <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environment.</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447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Use of methyl orange indicator</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Solid – Toxic by inhalation and contact with skin.  Solution may stain hands.</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632588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0"/>
            <a:lum/>
          </a:blip>
          <a:srcRect/>
          <a:stretch>
            <a:fillRect/>
          </a:stretch>
        </a:blipFill>
        <a:effectLst/>
      </p:bgPr>
    </p:bg>
    <p:spTree>
      <p:nvGrpSpPr>
        <p:cNvPr id="1" name=""/>
        <p:cNvGrpSpPr/>
        <p:nvPr/>
      </p:nvGrpSpPr>
      <p:grpSpPr>
        <a:xfrm>
          <a:off x="0" y="0"/>
          <a:ext cx="0" cy="0"/>
          <a:chOff x="0" y="0"/>
          <a:chExt cx="0" cy="0"/>
        </a:xfrm>
      </p:grpSpPr>
      <p:graphicFrame>
        <p:nvGraphicFramePr>
          <p:cNvPr id="11398" name="Group 134"/>
          <p:cNvGraphicFramePr>
            <a:graphicFrameLocks noGrp="1"/>
          </p:cNvGraphicFramePr>
          <p:nvPr/>
        </p:nvGraphicFramePr>
        <p:xfrm>
          <a:off x="287338" y="188913"/>
          <a:ext cx="8569325" cy="6523037"/>
        </p:xfrm>
        <a:graphic>
          <a:graphicData uri="http://schemas.openxmlformats.org/drawingml/2006/table">
            <a:tbl>
              <a:tblPr/>
              <a:tblGrid>
                <a:gridCol w="1152525"/>
                <a:gridCol w="1944687"/>
                <a:gridCol w="4103688"/>
                <a:gridCol w="647700"/>
                <a:gridCol w="720725"/>
              </a:tblGrid>
              <a:tr h="11582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Pipetting sulphuric acid</a:t>
                      </a:r>
                      <a:r>
                        <a:rPr kumimoji="0" lang="en-GB" sz="1600" b="0" i="0" u="none" strike="noStrike" cap="none" normalizeH="0" baseline="0" smtClean="0">
                          <a:ln>
                            <a:noFill/>
                          </a:ln>
                          <a:solidFill>
                            <a:schemeClr val="tx1"/>
                          </a:solidFill>
                          <a:effectLst/>
                          <a:latin typeface="Arial"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solution</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rPr>
                        <a:t>Sulphuric acid – see above. Swallowing corrosive liquid Spillage due to poor technique.</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861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Filling a burette with ammonia solution</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rPr>
                        <a:t>Ammonia – see above. Danger of spilling the ammonia as it is poured into the narrow burette and inhaling irritant fumes. Falling from stool or bench whilst holding ammonia.</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rPr>
                        <a:t>Inhaling irritant fumes.</a:t>
                      </a:r>
                      <a:r>
                        <a:rPr kumimoji="0" lang="en-GB" sz="1800" b="0" i="0" u="none" strike="noStrike" cap="none" normalizeH="0" baseline="0" smtClean="0">
                          <a:ln>
                            <a:noFill/>
                          </a:ln>
                          <a:solidFill>
                            <a:schemeClr val="tx1"/>
                          </a:solidFill>
                          <a:effectLst/>
                          <a:latin typeface="Arial" charset="0"/>
                        </a:rPr>
                        <a:t> </a:t>
                      </a:r>
                      <a:endParaRPr kumimoji="0" lang="en-GB" sz="1400" b="0" i="0" u="none" strike="noStrike" cap="none" normalizeH="0" baseline="0" smtClean="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7863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Boiling / evaporating off the water from the solution</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Burns from heat source.  Ignition of flammable materials from heat source.  Splashing of hot liquid.  Any excess ammonia will produce a highly irritant vapour.  Any excess sulphuric acid will be concentrated in the process and increase the hazard – see above.</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9915469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0"/>
            <a:lum/>
          </a:blip>
          <a:srcRect/>
          <a:stretch>
            <a:fillRect/>
          </a:stretch>
        </a:blipFill>
        <a:effectLst/>
      </p:bgPr>
    </p:bg>
    <p:spTree>
      <p:nvGrpSpPr>
        <p:cNvPr id="1" name=""/>
        <p:cNvGrpSpPr/>
        <p:nvPr/>
      </p:nvGrpSpPr>
      <p:grpSpPr>
        <a:xfrm>
          <a:off x="0" y="0"/>
          <a:ext cx="0" cy="0"/>
          <a:chOff x="0" y="0"/>
          <a:chExt cx="0" cy="0"/>
        </a:xfrm>
      </p:grpSpPr>
      <p:graphicFrame>
        <p:nvGraphicFramePr>
          <p:cNvPr id="19494" name="Group 38"/>
          <p:cNvGraphicFramePr>
            <a:graphicFrameLocks noGrp="1"/>
          </p:cNvGraphicFramePr>
          <p:nvPr/>
        </p:nvGraphicFramePr>
        <p:xfrm>
          <a:off x="468313" y="188913"/>
          <a:ext cx="8496300" cy="5913438"/>
        </p:xfrm>
        <a:graphic>
          <a:graphicData uri="http://schemas.openxmlformats.org/drawingml/2006/table">
            <a:tbl>
              <a:tblPr/>
              <a:tblGrid>
                <a:gridCol w="1079500"/>
                <a:gridCol w="3744912"/>
                <a:gridCol w="2016125"/>
                <a:gridCol w="935038"/>
                <a:gridCol w="720725"/>
              </a:tblGrid>
              <a:tr h="5181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Activity</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Hazard</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Controls to reduce risks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Risk </a:t>
                      </a:r>
                      <a:r>
                        <a:rPr kumimoji="0" lang="en-GB" sz="1400" b="1" i="0" u="sng" strike="noStrike" cap="none" normalizeH="0" baseline="0" smtClean="0">
                          <a:ln>
                            <a:noFill/>
                          </a:ln>
                          <a:solidFill>
                            <a:schemeClr val="tx1"/>
                          </a:solidFill>
                          <a:effectLst/>
                          <a:latin typeface="Arial" charset="0"/>
                          <a:ea typeface="Times New Roman" pitchFamily="18" charset="0"/>
                          <a:cs typeface="Arial" charset="0"/>
                        </a:rPr>
                        <a:t>before</a:t>
                      </a: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 and </a:t>
                      </a:r>
                      <a:r>
                        <a:rPr kumimoji="0" lang="en-GB" sz="1400" b="1" i="0" u="sng" strike="noStrike" cap="none" normalizeH="0" baseline="0" smtClean="0">
                          <a:ln>
                            <a:noFill/>
                          </a:ln>
                          <a:solidFill>
                            <a:schemeClr val="tx1"/>
                          </a:solidFill>
                          <a:effectLst/>
                          <a:latin typeface="Arial" charset="0"/>
                          <a:ea typeface="Times New Roman" pitchFamily="18" charset="0"/>
                          <a:cs typeface="Arial" charset="0"/>
                        </a:rPr>
                        <a:t>after</a:t>
                      </a: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 controls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r>
              <a:tr h="15850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Using sulphuric acid</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VERY CORROSIVE.</a:t>
                      </a: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Causes severe burns. Solutions equal to or stronger than 1.5 M should be labelled</a:t>
                      </a:r>
                      <a:r>
                        <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CORROSIVE.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Solutions equal to or stronger than 0.5 M but weaker than 1.5 M</a:t>
                      </a:r>
                      <a:r>
                        <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should be labelled IRRITANT.</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Use dilute aqueous solution of 1 mol dm</a:t>
                      </a:r>
                      <a:r>
                        <a:rPr kumimoji="0" lang="en-GB" sz="1400" b="0" i="0" u="none" strike="noStrike" cap="none" normalizeH="0" baseline="30000" smtClean="0">
                          <a:ln>
                            <a:noFill/>
                          </a:ln>
                          <a:solidFill>
                            <a:schemeClr val="tx1"/>
                          </a:solidFill>
                          <a:effectLst/>
                          <a:latin typeface="Arial" charset="0"/>
                          <a:ea typeface="Times New Roman" pitchFamily="18" charset="0"/>
                          <a:cs typeface="Arial" charset="0"/>
                        </a:rPr>
                        <a:t>-3</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  Avoid spills by careful working and having a tidy work space.  Wear gloves, lab coat and safety spectacles.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Low</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8652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Using aqueous ammonia solution</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CORROSIVE, </a:t>
                      </a:r>
                      <a:endPar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DANGER TO THE</a:t>
                      </a:r>
                      <a:r>
                        <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ENVIRONMENT.</a:t>
                      </a:r>
                      <a:endPar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Causes burns. Solutions with a concentration greater than or equal to 6 M should</a:t>
                      </a:r>
                      <a:endPar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be labelled CORROSIVE. Solutions of stronger than or equal to 3 M but weaker than</a:t>
                      </a:r>
                      <a:r>
                        <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6 M should be labelled IRRITANT.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If swallowed, causes severe internal damage.</a:t>
                      </a:r>
                      <a:endPar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The vapour (ammonia gas) is toxic and extremely irritating to the eyes and lungs.</a:t>
                      </a:r>
                      <a:endPar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Solutions equal to or stronger than 14 M are very toxic to the aquatic</a:t>
                      </a:r>
                      <a:r>
                        <a:rPr kumimoji="0" lang="en-GB" sz="1400" b="0" i="0" u="none" strike="noStrike" cap="none" normalizeH="0" baseline="0" smtClean="0">
                          <a:ln>
                            <a:noFill/>
                          </a:ln>
                          <a:solidFill>
                            <a:schemeClr val="tx1"/>
                          </a:solidFill>
                          <a:effectLst/>
                          <a:latin typeface="Times New Roman" pitchFamily="18" charset="0"/>
                          <a:ea typeface="Times New Roman" pitchFamily="18" charset="0"/>
                          <a:cs typeface="Arial" charset="0"/>
                        </a:rPr>
                        <a:t> </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environment.</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Use dilute aqueous solution of 1 mol dm</a:t>
                      </a:r>
                      <a:r>
                        <a:rPr kumimoji="0" lang="en-GB" sz="1400" b="0" i="0" u="none" strike="noStrike" cap="none" normalizeH="0" baseline="30000" smtClean="0">
                          <a:ln>
                            <a:noFill/>
                          </a:ln>
                          <a:solidFill>
                            <a:schemeClr val="tx1"/>
                          </a:solidFill>
                          <a:effectLst/>
                          <a:latin typeface="Arial" charset="0"/>
                          <a:ea typeface="Times New Roman" pitchFamily="18" charset="0"/>
                          <a:cs typeface="Arial" charset="0"/>
                        </a:rPr>
                        <a:t>-3</a:t>
                      </a: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  Avoid spills by careful working and having a tidy work space.  Work in a fume cupboard to contain irritant vapour.  Wear gloves, lab coat and safety spectacles.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Low</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449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Use of methyl orange indicator</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Solid – Toxic by inhalation and contact with skin.  Solution may stain hands.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Use a few drops of a dilute solution in water.  Wear gloves.</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Low</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38206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27025" y="548296"/>
            <a:ext cx="8407400" cy="648000"/>
          </a:xfrm>
        </p:spPr>
        <p:txBody>
          <a:bodyPr/>
          <a:lstStyle/>
          <a:p>
            <a:r>
              <a:rPr lang="en-GB" b="1" dirty="0" smtClean="0">
                <a:solidFill>
                  <a:schemeClr val="accent2"/>
                </a:solidFill>
              </a:rPr>
              <a:t>Risk </a:t>
            </a:r>
            <a:r>
              <a:rPr lang="en-GB" b="1" dirty="0">
                <a:solidFill>
                  <a:schemeClr val="accent2"/>
                </a:solidFill>
              </a:rPr>
              <a:t>Assessments</a:t>
            </a:r>
            <a:br>
              <a:rPr lang="en-GB" b="1" dirty="0">
                <a:solidFill>
                  <a:schemeClr val="accent2"/>
                </a:solidFill>
              </a:rPr>
            </a:br>
            <a:endParaRPr lang="en-GB" dirty="0"/>
          </a:p>
        </p:txBody>
      </p:sp>
      <p:sp>
        <p:nvSpPr>
          <p:cNvPr id="11" name="Content Placeholder 10"/>
          <p:cNvSpPr>
            <a:spLocks noGrp="1"/>
          </p:cNvSpPr>
          <p:nvPr>
            <p:ph idx="1"/>
          </p:nvPr>
        </p:nvSpPr>
        <p:spPr>
          <a:xfrm>
            <a:off x="327025" y="1876970"/>
            <a:ext cx="8388350" cy="3439465"/>
          </a:xfrm>
        </p:spPr>
        <p:txBody>
          <a:bodyPr/>
          <a:lstStyle/>
          <a:p>
            <a:pPr marL="0" indent="0">
              <a:lnSpc>
                <a:spcPct val="100000"/>
              </a:lnSpc>
              <a:buNone/>
            </a:pPr>
            <a:r>
              <a:rPr lang="en-GB" sz="2800" dirty="0">
                <a:solidFill>
                  <a:schemeClr val="accent2"/>
                </a:solidFill>
              </a:rPr>
              <a:t>Hazard: </a:t>
            </a:r>
          </a:p>
          <a:p>
            <a:pPr>
              <a:lnSpc>
                <a:spcPct val="100000"/>
              </a:lnSpc>
              <a:buFontTx/>
              <a:buChar char="•"/>
            </a:pPr>
            <a:r>
              <a:rPr lang="en-GB" sz="2800" dirty="0">
                <a:solidFill>
                  <a:schemeClr val="accent2"/>
                </a:solidFill>
              </a:rPr>
              <a:t>something with the potential to cause harm </a:t>
            </a:r>
          </a:p>
          <a:p>
            <a:pPr>
              <a:lnSpc>
                <a:spcPct val="100000"/>
              </a:lnSpc>
            </a:pPr>
            <a:endParaRPr lang="en-GB" sz="2800" dirty="0">
              <a:solidFill>
                <a:schemeClr val="accent2"/>
              </a:solidFill>
            </a:endParaRPr>
          </a:p>
          <a:p>
            <a:pPr>
              <a:lnSpc>
                <a:spcPct val="100000"/>
              </a:lnSpc>
            </a:pPr>
            <a:endParaRPr lang="en-GB" sz="2800" dirty="0">
              <a:solidFill>
                <a:schemeClr val="accent2"/>
              </a:solidFill>
            </a:endParaRPr>
          </a:p>
          <a:p>
            <a:pPr marL="0" indent="0">
              <a:lnSpc>
                <a:spcPct val="100000"/>
              </a:lnSpc>
              <a:buNone/>
            </a:pPr>
            <a:r>
              <a:rPr lang="en-GB" sz="2800" dirty="0">
                <a:solidFill>
                  <a:schemeClr val="accent2"/>
                </a:solidFill>
              </a:rPr>
              <a:t>Risk: </a:t>
            </a:r>
          </a:p>
          <a:p>
            <a:pPr>
              <a:lnSpc>
                <a:spcPct val="100000"/>
              </a:lnSpc>
              <a:buFontTx/>
              <a:buChar char="•"/>
            </a:pPr>
            <a:r>
              <a:rPr lang="en-GB" sz="2800" dirty="0">
                <a:solidFill>
                  <a:schemeClr val="accent2"/>
                </a:solidFill>
              </a:rPr>
              <a:t>the likelihood and the consequences of that hazard happening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0"/>
            <a:lum/>
          </a:blip>
          <a:srcRect/>
          <a:stretch>
            <a:fillRect/>
          </a:stretch>
        </a:blipFill>
        <a:effectLst/>
      </p:bgPr>
    </p:bg>
    <p:spTree>
      <p:nvGrpSpPr>
        <p:cNvPr id="1" name=""/>
        <p:cNvGrpSpPr/>
        <p:nvPr/>
      </p:nvGrpSpPr>
      <p:grpSpPr>
        <a:xfrm>
          <a:off x="0" y="0"/>
          <a:ext cx="0" cy="0"/>
          <a:chOff x="0" y="0"/>
          <a:chExt cx="0" cy="0"/>
        </a:xfrm>
      </p:grpSpPr>
      <p:graphicFrame>
        <p:nvGraphicFramePr>
          <p:cNvPr id="20508" name="Group 28"/>
          <p:cNvGraphicFramePr>
            <a:graphicFrameLocks noGrp="1"/>
          </p:cNvGraphicFramePr>
          <p:nvPr/>
        </p:nvGraphicFramePr>
        <p:xfrm>
          <a:off x="287338" y="188913"/>
          <a:ext cx="8569325" cy="6461736"/>
        </p:xfrm>
        <a:graphic>
          <a:graphicData uri="http://schemas.openxmlformats.org/drawingml/2006/table">
            <a:tbl>
              <a:tblPr/>
              <a:tblGrid>
                <a:gridCol w="1152525"/>
                <a:gridCol w="1944687"/>
                <a:gridCol w="4103688"/>
                <a:gridCol w="647700"/>
                <a:gridCol w="720725"/>
              </a:tblGrid>
              <a:tr h="115812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Times New Roman" pitchFamily="18" charset="0"/>
                          <a:cs typeface="Arial" charset="0"/>
                        </a:rPr>
                        <a:t>Pipetting sulphuric acid</a:t>
                      </a:r>
                      <a:r>
                        <a:rPr kumimoji="0" lang="en-GB" sz="16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400" b="0" i="0" u="none" strike="noStrike" cap="none" normalizeH="0" baseline="0" dirty="0" smtClean="0">
                          <a:ln>
                            <a:noFill/>
                          </a:ln>
                          <a:solidFill>
                            <a:schemeClr val="tx1"/>
                          </a:solidFill>
                          <a:effectLst/>
                          <a:latin typeface="Arial" charset="0"/>
                          <a:ea typeface="Times New Roman" pitchFamily="18" charset="0"/>
                          <a:cs typeface="Arial" charset="0"/>
                        </a:rPr>
                        <a:t>solution</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rPr>
                        <a:t>Sulphuric acid – see above. Swallowing corrosive liquid Spillage due to poor technique.</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The user must be trained in the use of a pipette using water.  Use a pipette filler (bulb or pi-pump).  Refer to CLEAPSS 10.10.3.</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Low</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22482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Times New Roman" pitchFamily="18" charset="0"/>
                          <a:cs typeface="Arial" charset="0"/>
                        </a:rPr>
                        <a:t>Filling a burette with ammonia solution</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rPr>
                        <a:t>Ammonia – see above. Danger of spilling the ammonia as it is poured into the narrow burette and inhaling irritant fumes. Falling from stool or bench whilst holding ammonia.</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rPr>
                        <a:t>Inhaling irritant fumes.</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See above.  Position the top of the burette at a convenient level.  Do not stand on a stool to fill it.  Use a funnel and avoid air locks by lifting it slightly out of the top of the burette.  Pour roughly the right amount of ammonia solution into a conical flask and fill the burette from this – not from a stock bottle.</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Low</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7817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Boiling / evaporating off the water from the solution</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Burns from heat source.  Ignition of flammable materials from heat source.  Splashing of hot liquid.  Any excess ammonia will produce a highly irritant vapour.  Any excess sulphuric acid will be concentrated in the process and increase the hazard – see above.</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If a Bunsen burner is used it should be lit by a trained operator.  Operators must avoid close contact with heat sources and hot equipment.  Heat sources must be kept away from flammable materials.  To avoid irritant vapour and the hazard of concentrated sulphuric acid, the boiling or evaporation process must be done in a fume cupboard.  Methyl orange changes colour at acidic pH (3.2-4.4) and so there will be excess acid present at the “neutralisation” point.  Since an excess of ammonia can be boiled off but sulphuric acid can’t, a wise precaution is to add a small excess of ammonia solution (about 0.5 ml) over the “neutralisation” volume.</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High</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ea typeface="Times New Roman" pitchFamily="18" charset="0"/>
                          <a:cs typeface="Arial" charset="0"/>
                        </a:rPr>
                        <a:t>Low</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0303389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0"/>
            <a:lum/>
          </a:blip>
          <a:srcRect/>
          <a:stretch>
            <a:fillRect/>
          </a:stretch>
        </a:blipFill>
        <a:effectLst/>
      </p:bgPr>
    </p:bg>
    <p:spTree>
      <p:nvGrpSpPr>
        <p:cNvPr id="1" name=""/>
        <p:cNvGrpSpPr/>
        <p:nvPr/>
      </p:nvGrpSpPr>
      <p:grpSpPr>
        <a:xfrm>
          <a:off x="0" y="0"/>
          <a:ext cx="0" cy="0"/>
          <a:chOff x="0" y="0"/>
          <a:chExt cx="0" cy="0"/>
        </a:xfrm>
      </p:grpSpPr>
      <p:sp>
        <p:nvSpPr>
          <p:cNvPr id="21506" name="Text Box 31"/>
          <p:cNvSpPr txBox="1">
            <a:spLocks noChangeArrowheads="1"/>
          </p:cNvSpPr>
          <p:nvPr/>
        </p:nvSpPr>
        <p:spPr bwMode="auto">
          <a:xfrm>
            <a:off x="332212" y="602606"/>
            <a:ext cx="82804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2400" b="1" dirty="0">
                <a:solidFill>
                  <a:schemeClr val="accent2"/>
                </a:solidFill>
                <a:latin typeface="Comic Sans MS" pitchFamily="66" charset="0"/>
              </a:rPr>
              <a:t>The safety of a workplace is increased by the presence of safety signs</a:t>
            </a:r>
            <a:r>
              <a:rPr lang="en-GB" sz="2400" b="1" dirty="0" smtClean="0">
                <a:solidFill>
                  <a:schemeClr val="accent2"/>
                </a:solidFill>
                <a:latin typeface="Comic Sans MS" pitchFamily="66" charset="0"/>
              </a:rPr>
              <a:t>.</a:t>
            </a:r>
          </a:p>
          <a:p>
            <a:pPr eaLnBrk="1" hangingPunct="1"/>
            <a:endParaRPr lang="en-GB" sz="2400" b="1" dirty="0">
              <a:solidFill>
                <a:schemeClr val="accent2"/>
              </a:solidFill>
              <a:latin typeface="Comic Sans MS" pitchFamily="66" charset="0"/>
            </a:endParaRPr>
          </a:p>
          <a:p>
            <a:pPr eaLnBrk="1" hangingPunct="1"/>
            <a:r>
              <a:rPr lang="en-GB" sz="2400" dirty="0">
                <a:solidFill>
                  <a:schemeClr val="accent2"/>
                </a:solidFill>
                <a:latin typeface="Comic Sans MS" pitchFamily="66" charset="0"/>
              </a:rPr>
              <a:t>There are standards for sign design so that everyone recognises them easily. </a:t>
            </a:r>
            <a:r>
              <a:rPr lang="en-GB" sz="2400" dirty="0" smtClean="0">
                <a:solidFill>
                  <a:schemeClr val="accent2"/>
                </a:solidFill>
                <a:latin typeface="Comic Sans MS" pitchFamily="66" charset="0"/>
              </a:rPr>
              <a:t>International symbols will replace the current European symbols by 2015, they have similar </a:t>
            </a:r>
            <a:r>
              <a:rPr lang="en-GB" sz="2400" dirty="0" smtClean="0">
                <a:solidFill>
                  <a:schemeClr val="accent2"/>
                </a:solidFill>
                <a:latin typeface="Comic Sans MS" pitchFamily="66" charset="0"/>
              </a:rPr>
              <a:t>meanings</a:t>
            </a:r>
          </a:p>
          <a:p>
            <a:pPr eaLnBrk="1" hangingPunct="1"/>
            <a:endParaRPr lang="en-GB" sz="2400" dirty="0">
              <a:solidFill>
                <a:schemeClr val="accent2"/>
              </a:solidFill>
              <a:latin typeface="Comic Sans MS" pitchFamily="66" charset="0"/>
            </a:endParaRPr>
          </a:p>
          <a:p>
            <a:pPr eaLnBrk="1" hangingPunct="1"/>
            <a:r>
              <a:rPr lang="en-GB" sz="2400" dirty="0" smtClean="0">
                <a:solidFill>
                  <a:schemeClr val="accent2"/>
                </a:solidFill>
                <a:latin typeface="Comic Sans MS" pitchFamily="66" charset="0"/>
              </a:rPr>
              <a:t>Match the symbols on the next slide to </a:t>
            </a:r>
            <a:r>
              <a:rPr lang="en-GB" sz="2400" smtClean="0">
                <a:solidFill>
                  <a:schemeClr val="accent2"/>
                </a:solidFill>
                <a:latin typeface="Comic Sans MS" pitchFamily="66" charset="0"/>
              </a:rPr>
              <a:t>their meanings</a:t>
            </a:r>
            <a:endParaRPr lang="en-GB" sz="2400" dirty="0">
              <a:solidFill>
                <a:schemeClr val="accent2"/>
              </a:solidFill>
              <a:latin typeface="Comic Sans MS" pitchFamily="66" charset="0"/>
            </a:endParaRPr>
          </a:p>
        </p:txBody>
      </p:sp>
      <p:pic>
        <p:nvPicPr>
          <p:cNvPr id="21507" name="Picture 34" descr="Toxic"/>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80634" y="4540283"/>
            <a:ext cx="1403350" cy="140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8" name="Picture 35" descr="Flammable"/>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7583" y="4540283"/>
            <a:ext cx="1439863"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71799" y="4540283"/>
            <a:ext cx="1380745" cy="1380745"/>
          </a:xfrm>
          <a:prstGeom prst="rect">
            <a:avLst/>
          </a:prstGeom>
        </p:spPr>
      </p:pic>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33895" y="4549808"/>
            <a:ext cx="1403350" cy="1403350"/>
          </a:xfrm>
          <a:prstGeom prst="rect">
            <a:avLst/>
          </a:prstGeom>
        </p:spPr>
      </p:pic>
    </p:spTree>
    <p:extLst>
      <p:ext uri="{BB962C8B-B14F-4D97-AF65-F5344CB8AC3E}">
        <p14:creationId xmlns:p14="http://schemas.microsoft.com/office/powerpoint/2010/main" val="15053792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0"/>
            <a:lum/>
          </a:blip>
          <a:srcRect/>
          <a:stretch>
            <a:fillRect/>
          </a:stretch>
        </a:blipFill>
        <a:effectLst/>
      </p:bgPr>
    </p:bg>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273050" y="-1427163"/>
            <a:ext cx="18415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GB" sz="1100"/>
          </a:p>
          <a:p>
            <a:pPr eaLnBrk="0" hangingPunct="0"/>
            <a:endParaRPr lang="en-GB"/>
          </a:p>
        </p:txBody>
      </p:sp>
      <p:pic>
        <p:nvPicPr>
          <p:cNvPr id="22531" name="Picture 3" descr="Corrosiv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4438" y="188913"/>
            <a:ext cx="885825"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Rectangle 4"/>
          <p:cNvSpPr>
            <a:spLocks noChangeArrowheads="1"/>
          </p:cNvSpPr>
          <p:nvPr/>
        </p:nvSpPr>
        <p:spPr bwMode="auto">
          <a:xfrm>
            <a:off x="4572000" y="134213"/>
            <a:ext cx="31686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1200" dirty="0">
                <a:cs typeface="Times New Roman" pitchFamily="18" charset="0"/>
              </a:rPr>
              <a:t>						</a:t>
            </a:r>
            <a:r>
              <a:rPr lang="en-GB" sz="1600" b="1" dirty="0" smtClean="0">
                <a:cs typeface="Times New Roman" pitchFamily="18" charset="0"/>
              </a:rPr>
              <a:t>Toxic</a:t>
            </a:r>
            <a:endParaRPr lang="en-GB" dirty="0"/>
          </a:p>
        </p:txBody>
      </p:sp>
      <p:pic>
        <p:nvPicPr>
          <p:cNvPr id="22533" name="Picture 5" descr="Environme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1268413"/>
            <a:ext cx="86677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4" name="Rectangle 6"/>
          <p:cNvSpPr>
            <a:spLocks noChangeArrowheads="1"/>
          </p:cNvSpPr>
          <p:nvPr/>
        </p:nvSpPr>
        <p:spPr bwMode="auto">
          <a:xfrm>
            <a:off x="4572000" y="1125538"/>
            <a:ext cx="2957513" cy="9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1200" dirty="0">
                <a:cs typeface="Times New Roman" pitchFamily="18" charset="0"/>
              </a:rPr>
              <a:t>						</a:t>
            </a:r>
            <a:r>
              <a:rPr lang="en-GB" sz="1600" b="1" dirty="0" smtClean="0">
                <a:cs typeface="Times New Roman" pitchFamily="18" charset="0"/>
              </a:rPr>
              <a:t>Irritant</a:t>
            </a:r>
            <a:endParaRPr lang="en-GB" sz="1100" dirty="0"/>
          </a:p>
          <a:p>
            <a:pPr eaLnBrk="0" hangingPunct="0"/>
            <a:endParaRPr lang="en-GB" dirty="0"/>
          </a:p>
        </p:txBody>
      </p:sp>
      <p:pic>
        <p:nvPicPr>
          <p:cNvPr id="22535" name="Picture 7" descr="Flammabl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84438" y="2349500"/>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6" name="Picture 8" descr="Harmfu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4438" y="3429000"/>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7" name="Rectangle 9"/>
          <p:cNvSpPr>
            <a:spLocks noChangeArrowheads="1"/>
          </p:cNvSpPr>
          <p:nvPr/>
        </p:nvSpPr>
        <p:spPr bwMode="auto">
          <a:xfrm>
            <a:off x="4592638" y="3644900"/>
            <a:ext cx="2298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1600" dirty="0">
                <a:cs typeface="Times New Roman" pitchFamily="18" charset="0"/>
              </a:rPr>
              <a:t>	</a:t>
            </a:r>
            <a:r>
              <a:rPr lang="en-GB" sz="1600" b="1" dirty="0">
                <a:cs typeface="Times New Roman" pitchFamily="18" charset="0"/>
              </a:rPr>
              <a:t>Oxidising</a:t>
            </a:r>
            <a:endParaRPr lang="en-GB" dirty="0"/>
          </a:p>
        </p:txBody>
      </p:sp>
      <p:pic>
        <p:nvPicPr>
          <p:cNvPr id="22538" name="Picture 10" descr="Oxidisi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4438" y="4508500"/>
            <a:ext cx="8763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9" name="Picture 11" descr="Toxic"/>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4438" y="5734050"/>
            <a:ext cx="86677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0" name="Rectangle 12"/>
          <p:cNvSpPr>
            <a:spLocks noChangeArrowheads="1"/>
          </p:cNvSpPr>
          <p:nvPr/>
        </p:nvSpPr>
        <p:spPr bwMode="auto">
          <a:xfrm>
            <a:off x="273050" y="7956550"/>
            <a:ext cx="66182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1600">
                <a:cs typeface="Times New Roman" pitchFamily="18" charset="0"/>
              </a:rPr>
              <a:t>						</a:t>
            </a:r>
            <a:r>
              <a:rPr lang="en-GB" sz="1600" b="1">
                <a:cs typeface="Times New Roman" pitchFamily="18" charset="0"/>
              </a:rPr>
              <a:t>Corrosive</a:t>
            </a:r>
            <a:endParaRPr lang="en-GB"/>
          </a:p>
        </p:txBody>
      </p:sp>
      <p:sp>
        <p:nvSpPr>
          <p:cNvPr id="22541" name="Text Box 13"/>
          <p:cNvSpPr txBox="1">
            <a:spLocks noChangeArrowheads="1"/>
          </p:cNvSpPr>
          <p:nvPr/>
        </p:nvSpPr>
        <p:spPr bwMode="auto">
          <a:xfrm>
            <a:off x="5499100" y="2492375"/>
            <a:ext cx="125707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600" b="1" dirty="0" smtClean="0"/>
              <a:t>Flammable</a:t>
            </a:r>
            <a:endParaRPr lang="en-GB" sz="1600" b="1" dirty="0"/>
          </a:p>
        </p:txBody>
      </p:sp>
      <p:sp>
        <p:nvSpPr>
          <p:cNvPr id="22542" name="Text Box 14"/>
          <p:cNvSpPr txBox="1">
            <a:spLocks noChangeArrowheads="1"/>
          </p:cNvSpPr>
          <p:nvPr/>
        </p:nvSpPr>
        <p:spPr bwMode="auto">
          <a:xfrm>
            <a:off x="5508625" y="4652963"/>
            <a:ext cx="32099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600" b="1" dirty="0"/>
              <a:t>Dangerous for the environment</a:t>
            </a:r>
          </a:p>
        </p:txBody>
      </p:sp>
      <p:sp>
        <p:nvSpPr>
          <p:cNvPr id="22543" name="Text Box 15"/>
          <p:cNvSpPr txBox="1">
            <a:spLocks noChangeArrowheads="1"/>
          </p:cNvSpPr>
          <p:nvPr/>
        </p:nvSpPr>
        <p:spPr bwMode="auto">
          <a:xfrm>
            <a:off x="5487988" y="5776913"/>
            <a:ext cx="11318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600" b="1" dirty="0"/>
              <a:t>Corrosive</a:t>
            </a:r>
          </a:p>
        </p:txBody>
      </p:sp>
      <p:sp>
        <p:nvSpPr>
          <p:cNvPr id="22544" name="Text Box 22"/>
          <p:cNvSpPr txBox="1">
            <a:spLocks noChangeArrowheads="1"/>
          </p:cNvSpPr>
          <p:nvPr/>
        </p:nvSpPr>
        <p:spPr bwMode="auto">
          <a:xfrm>
            <a:off x="1895475" y="40481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1</a:t>
            </a:r>
          </a:p>
        </p:txBody>
      </p:sp>
      <p:sp>
        <p:nvSpPr>
          <p:cNvPr id="22545" name="Text Box 23"/>
          <p:cNvSpPr txBox="1">
            <a:spLocks noChangeArrowheads="1"/>
          </p:cNvSpPr>
          <p:nvPr/>
        </p:nvSpPr>
        <p:spPr bwMode="auto">
          <a:xfrm>
            <a:off x="1895475" y="1341438"/>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2</a:t>
            </a:r>
          </a:p>
        </p:txBody>
      </p:sp>
      <p:sp>
        <p:nvSpPr>
          <p:cNvPr id="22546" name="Text Box 24"/>
          <p:cNvSpPr txBox="1">
            <a:spLocks noChangeArrowheads="1"/>
          </p:cNvSpPr>
          <p:nvPr/>
        </p:nvSpPr>
        <p:spPr bwMode="auto">
          <a:xfrm>
            <a:off x="1895475" y="249237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3</a:t>
            </a:r>
          </a:p>
        </p:txBody>
      </p:sp>
      <p:sp>
        <p:nvSpPr>
          <p:cNvPr id="22547" name="Text Box 25"/>
          <p:cNvSpPr txBox="1">
            <a:spLocks noChangeArrowheads="1"/>
          </p:cNvSpPr>
          <p:nvPr/>
        </p:nvSpPr>
        <p:spPr bwMode="auto">
          <a:xfrm>
            <a:off x="1887538" y="359251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4</a:t>
            </a:r>
          </a:p>
        </p:txBody>
      </p:sp>
      <p:sp>
        <p:nvSpPr>
          <p:cNvPr id="22548" name="Text Box 26"/>
          <p:cNvSpPr txBox="1">
            <a:spLocks noChangeArrowheads="1"/>
          </p:cNvSpPr>
          <p:nvPr/>
        </p:nvSpPr>
        <p:spPr bwMode="auto">
          <a:xfrm>
            <a:off x="1895475" y="465296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5</a:t>
            </a:r>
          </a:p>
        </p:txBody>
      </p:sp>
      <p:sp>
        <p:nvSpPr>
          <p:cNvPr id="22549" name="Text Box 27"/>
          <p:cNvSpPr txBox="1">
            <a:spLocks noChangeArrowheads="1"/>
          </p:cNvSpPr>
          <p:nvPr/>
        </p:nvSpPr>
        <p:spPr bwMode="auto">
          <a:xfrm>
            <a:off x="1895475" y="587692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6</a:t>
            </a:r>
          </a:p>
        </p:txBody>
      </p:sp>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0880" y="289969"/>
            <a:ext cx="762768" cy="762768"/>
          </a:xfrm>
          <a:prstGeom prst="rect">
            <a:avLst/>
          </a:prstGeom>
        </p:spPr>
      </p:pic>
      <p:pic>
        <p:nvPicPr>
          <p:cNvPr id="3" name="Picture 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0881" y="2349501"/>
            <a:ext cx="791468" cy="791468"/>
          </a:xfrm>
          <a:prstGeom prst="rect">
            <a:avLst/>
          </a:prstGeom>
        </p:spPr>
      </p:pic>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5224" y="3533008"/>
            <a:ext cx="762767" cy="762767"/>
          </a:xfrm>
          <a:prstGeom prst="rect">
            <a:avLst/>
          </a:prstGeom>
        </p:spPr>
      </p:pic>
      <p:pic>
        <p:nvPicPr>
          <p:cNvPr id="5" name="Picture 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0880" y="4579490"/>
            <a:ext cx="791469" cy="791469"/>
          </a:xfrm>
          <a:prstGeom prst="rect">
            <a:avLst/>
          </a:prstGeom>
        </p:spPr>
      </p:pic>
      <p:pic>
        <p:nvPicPr>
          <p:cNvPr id="6" name="Picture 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5223" y="5735276"/>
            <a:ext cx="762768" cy="762768"/>
          </a:xfrm>
          <a:prstGeom prst="rect">
            <a:avLst/>
          </a:prstGeom>
        </p:spPr>
      </p:pic>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35224" y="1323938"/>
            <a:ext cx="768424" cy="768424"/>
          </a:xfrm>
          <a:prstGeom prst="rect">
            <a:avLst/>
          </a:prstGeom>
        </p:spPr>
      </p:pic>
    </p:spTree>
    <p:extLst>
      <p:ext uri="{BB962C8B-B14F-4D97-AF65-F5344CB8AC3E}">
        <p14:creationId xmlns:p14="http://schemas.microsoft.com/office/powerpoint/2010/main" val="27115507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0"/>
            <a:lum/>
          </a:blip>
          <a:srcRect/>
          <a:stretch>
            <a:fillRect/>
          </a:stretch>
        </a:blipFill>
        <a:effectLst/>
      </p:bgPr>
    </p:bg>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273050" y="-1427163"/>
            <a:ext cx="18415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GB" sz="1100"/>
          </a:p>
          <a:p>
            <a:pPr eaLnBrk="0" hangingPunct="0"/>
            <a:endParaRPr lang="en-GB"/>
          </a:p>
        </p:txBody>
      </p:sp>
      <p:pic>
        <p:nvPicPr>
          <p:cNvPr id="22531" name="Picture 3" descr="Corrosiv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4438" y="188913"/>
            <a:ext cx="885825"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Rectangle 4"/>
          <p:cNvSpPr>
            <a:spLocks noChangeArrowheads="1"/>
          </p:cNvSpPr>
          <p:nvPr/>
        </p:nvSpPr>
        <p:spPr bwMode="auto">
          <a:xfrm>
            <a:off x="4572000" y="134213"/>
            <a:ext cx="31686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1200" dirty="0">
                <a:cs typeface="Times New Roman" pitchFamily="18" charset="0"/>
              </a:rPr>
              <a:t>						</a:t>
            </a:r>
            <a:r>
              <a:rPr lang="en-GB" sz="1600" b="1" dirty="0" smtClean="0">
                <a:cs typeface="Times New Roman" pitchFamily="18" charset="0"/>
              </a:rPr>
              <a:t>Toxic</a:t>
            </a:r>
            <a:endParaRPr lang="en-GB" dirty="0"/>
          </a:p>
        </p:txBody>
      </p:sp>
      <p:pic>
        <p:nvPicPr>
          <p:cNvPr id="22533" name="Picture 5" descr="Environme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1268413"/>
            <a:ext cx="86677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4" name="Rectangle 6"/>
          <p:cNvSpPr>
            <a:spLocks noChangeArrowheads="1"/>
          </p:cNvSpPr>
          <p:nvPr/>
        </p:nvSpPr>
        <p:spPr bwMode="auto">
          <a:xfrm>
            <a:off x="4572000" y="1125538"/>
            <a:ext cx="2957513" cy="9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1200" dirty="0">
                <a:cs typeface="Times New Roman" pitchFamily="18" charset="0"/>
              </a:rPr>
              <a:t>						</a:t>
            </a:r>
            <a:r>
              <a:rPr lang="en-GB" sz="1600" b="1" dirty="0" smtClean="0">
                <a:cs typeface="Times New Roman" pitchFamily="18" charset="0"/>
              </a:rPr>
              <a:t>Irritant</a:t>
            </a:r>
            <a:endParaRPr lang="en-GB" sz="1100" dirty="0"/>
          </a:p>
          <a:p>
            <a:pPr eaLnBrk="0" hangingPunct="0"/>
            <a:endParaRPr lang="en-GB" dirty="0"/>
          </a:p>
        </p:txBody>
      </p:sp>
      <p:pic>
        <p:nvPicPr>
          <p:cNvPr id="22535" name="Picture 7" descr="Flammabl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84438" y="2349500"/>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6" name="Picture 8" descr="Harmfu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4438" y="3429000"/>
            <a:ext cx="8667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7" name="Rectangle 9"/>
          <p:cNvSpPr>
            <a:spLocks noChangeArrowheads="1"/>
          </p:cNvSpPr>
          <p:nvPr/>
        </p:nvSpPr>
        <p:spPr bwMode="auto">
          <a:xfrm>
            <a:off x="4592638" y="3644900"/>
            <a:ext cx="2298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GB" sz="1600" dirty="0">
                <a:cs typeface="Times New Roman" pitchFamily="18" charset="0"/>
              </a:rPr>
              <a:t>	</a:t>
            </a:r>
            <a:r>
              <a:rPr lang="en-GB" sz="1600" b="1" dirty="0">
                <a:cs typeface="Times New Roman" pitchFamily="18" charset="0"/>
              </a:rPr>
              <a:t>Oxidising</a:t>
            </a:r>
            <a:endParaRPr lang="en-GB" dirty="0"/>
          </a:p>
        </p:txBody>
      </p:sp>
      <p:pic>
        <p:nvPicPr>
          <p:cNvPr id="22538" name="Picture 10" descr="Oxidisi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4438" y="4508500"/>
            <a:ext cx="8763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9" name="Picture 11" descr="Toxic"/>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4438" y="5734050"/>
            <a:ext cx="86677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0" name="Rectangle 12"/>
          <p:cNvSpPr>
            <a:spLocks noChangeArrowheads="1"/>
          </p:cNvSpPr>
          <p:nvPr/>
        </p:nvSpPr>
        <p:spPr bwMode="auto">
          <a:xfrm>
            <a:off x="273050" y="7956550"/>
            <a:ext cx="66182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GB" sz="1600">
                <a:cs typeface="Times New Roman" pitchFamily="18" charset="0"/>
              </a:rPr>
              <a:t>						</a:t>
            </a:r>
            <a:r>
              <a:rPr lang="en-GB" sz="1600" b="1">
                <a:cs typeface="Times New Roman" pitchFamily="18" charset="0"/>
              </a:rPr>
              <a:t>Corrosive</a:t>
            </a:r>
            <a:endParaRPr lang="en-GB"/>
          </a:p>
        </p:txBody>
      </p:sp>
      <p:sp>
        <p:nvSpPr>
          <p:cNvPr id="22541" name="Text Box 13"/>
          <p:cNvSpPr txBox="1">
            <a:spLocks noChangeArrowheads="1"/>
          </p:cNvSpPr>
          <p:nvPr/>
        </p:nvSpPr>
        <p:spPr bwMode="auto">
          <a:xfrm>
            <a:off x="5499100" y="2492375"/>
            <a:ext cx="125707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600" b="1" dirty="0" smtClean="0"/>
              <a:t>Flammable</a:t>
            </a:r>
            <a:endParaRPr lang="en-GB" sz="1600" b="1" dirty="0"/>
          </a:p>
        </p:txBody>
      </p:sp>
      <p:sp>
        <p:nvSpPr>
          <p:cNvPr id="22542" name="Text Box 14"/>
          <p:cNvSpPr txBox="1">
            <a:spLocks noChangeArrowheads="1"/>
          </p:cNvSpPr>
          <p:nvPr/>
        </p:nvSpPr>
        <p:spPr bwMode="auto">
          <a:xfrm>
            <a:off x="5508625" y="4652963"/>
            <a:ext cx="32099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600" b="1" dirty="0"/>
              <a:t>Dangerous for the environment</a:t>
            </a:r>
          </a:p>
        </p:txBody>
      </p:sp>
      <p:sp>
        <p:nvSpPr>
          <p:cNvPr id="22543" name="Text Box 15"/>
          <p:cNvSpPr txBox="1">
            <a:spLocks noChangeArrowheads="1"/>
          </p:cNvSpPr>
          <p:nvPr/>
        </p:nvSpPr>
        <p:spPr bwMode="auto">
          <a:xfrm>
            <a:off x="5487988" y="5776913"/>
            <a:ext cx="11318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600" b="1" dirty="0"/>
              <a:t>Corrosive</a:t>
            </a:r>
          </a:p>
        </p:txBody>
      </p:sp>
      <p:sp>
        <p:nvSpPr>
          <p:cNvPr id="22544" name="Text Box 22"/>
          <p:cNvSpPr txBox="1">
            <a:spLocks noChangeArrowheads="1"/>
          </p:cNvSpPr>
          <p:nvPr/>
        </p:nvSpPr>
        <p:spPr bwMode="auto">
          <a:xfrm>
            <a:off x="1895475" y="40481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1</a:t>
            </a:r>
          </a:p>
        </p:txBody>
      </p:sp>
      <p:sp>
        <p:nvSpPr>
          <p:cNvPr id="22545" name="Text Box 23"/>
          <p:cNvSpPr txBox="1">
            <a:spLocks noChangeArrowheads="1"/>
          </p:cNvSpPr>
          <p:nvPr/>
        </p:nvSpPr>
        <p:spPr bwMode="auto">
          <a:xfrm>
            <a:off x="1895475" y="1341438"/>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2</a:t>
            </a:r>
          </a:p>
        </p:txBody>
      </p:sp>
      <p:sp>
        <p:nvSpPr>
          <p:cNvPr id="22546" name="Text Box 24"/>
          <p:cNvSpPr txBox="1">
            <a:spLocks noChangeArrowheads="1"/>
          </p:cNvSpPr>
          <p:nvPr/>
        </p:nvSpPr>
        <p:spPr bwMode="auto">
          <a:xfrm>
            <a:off x="1895475" y="249237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3</a:t>
            </a:r>
          </a:p>
        </p:txBody>
      </p:sp>
      <p:sp>
        <p:nvSpPr>
          <p:cNvPr id="22547" name="Text Box 25"/>
          <p:cNvSpPr txBox="1">
            <a:spLocks noChangeArrowheads="1"/>
          </p:cNvSpPr>
          <p:nvPr/>
        </p:nvSpPr>
        <p:spPr bwMode="auto">
          <a:xfrm>
            <a:off x="1887538" y="359251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4</a:t>
            </a:r>
          </a:p>
        </p:txBody>
      </p:sp>
      <p:sp>
        <p:nvSpPr>
          <p:cNvPr id="22548" name="Text Box 26"/>
          <p:cNvSpPr txBox="1">
            <a:spLocks noChangeArrowheads="1"/>
          </p:cNvSpPr>
          <p:nvPr/>
        </p:nvSpPr>
        <p:spPr bwMode="auto">
          <a:xfrm>
            <a:off x="1895475" y="465296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5</a:t>
            </a:r>
          </a:p>
        </p:txBody>
      </p:sp>
      <p:sp>
        <p:nvSpPr>
          <p:cNvPr id="22549" name="Text Box 27"/>
          <p:cNvSpPr txBox="1">
            <a:spLocks noChangeArrowheads="1"/>
          </p:cNvSpPr>
          <p:nvPr/>
        </p:nvSpPr>
        <p:spPr bwMode="auto">
          <a:xfrm>
            <a:off x="1895475" y="587692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t>6</a:t>
            </a:r>
          </a:p>
        </p:txBody>
      </p:sp>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0880" y="289969"/>
            <a:ext cx="762768" cy="762768"/>
          </a:xfrm>
          <a:prstGeom prst="rect">
            <a:avLst/>
          </a:prstGeom>
        </p:spPr>
      </p:pic>
      <p:pic>
        <p:nvPicPr>
          <p:cNvPr id="3" name="Picture 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0881" y="2349501"/>
            <a:ext cx="791468" cy="791468"/>
          </a:xfrm>
          <a:prstGeom prst="rect">
            <a:avLst/>
          </a:prstGeom>
        </p:spPr>
      </p:pic>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5224" y="3533008"/>
            <a:ext cx="762767" cy="762767"/>
          </a:xfrm>
          <a:prstGeom prst="rect">
            <a:avLst/>
          </a:prstGeom>
        </p:spPr>
      </p:pic>
      <p:pic>
        <p:nvPicPr>
          <p:cNvPr id="5" name="Picture 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0880" y="4579490"/>
            <a:ext cx="791469" cy="791469"/>
          </a:xfrm>
          <a:prstGeom prst="rect">
            <a:avLst/>
          </a:prstGeom>
        </p:spPr>
      </p:pic>
      <p:pic>
        <p:nvPicPr>
          <p:cNvPr id="6" name="Picture 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5223" y="5735276"/>
            <a:ext cx="762768" cy="762768"/>
          </a:xfrm>
          <a:prstGeom prst="rect">
            <a:avLst/>
          </a:prstGeom>
        </p:spPr>
      </p:pic>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35224" y="1323938"/>
            <a:ext cx="768424" cy="768424"/>
          </a:xfrm>
          <a:prstGeom prst="rect">
            <a:avLst/>
          </a:prstGeom>
        </p:spPr>
      </p:pic>
      <p:sp>
        <p:nvSpPr>
          <p:cNvPr id="28" name="Line 16"/>
          <p:cNvSpPr>
            <a:spLocks noChangeShapeType="1"/>
          </p:cNvSpPr>
          <p:nvPr/>
        </p:nvSpPr>
        <p:spPr bwMode="auto">
          <a:xfrm>
            <a:off x="3419475" y="692150"/>
            <a:ext cx="2089150" cy="525780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9" name="Line 17"/>
          <p:cNvSpPr>
            <a:spLocks noChangeShapeType="1"/>
          </p:cNvSpPr>
          <p:nvPr/>
        </p:nvSpPr>
        <p:spPr bwMode="auto">
          <a:xfrm>
            <a:off x="3419475" y="1628775"/>
            <a:ext cx="2089150" cy="3240088"/>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 name="Line 18"/>
          <p:cNvSpPr>
            <a:spLocks noChangeShapeType="1"/>
          </p:cNvSpPr>
          <p:nvPr/>
        </p:nvSpPr>
        <p:spPr bwMode="auto">
          <a:xfrm>
            <a:off x="3419475" y="2781300"/>
            <a:ext cx="208915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1" name="Line 20"/>
          <p:cNvSpPr>
            <a:spLocks noChangeShapeType="1"/>
          </p:cNvSpPr>
          <p:nvPr/>
        </p:nvSpPr>
        <p:spPr bwMode="auto">
          <a:xfrm flipV="1">
            <a:off x="3348038" y="1700213"/>
            <a:ext cx="2160587" cy="216058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2" name="Line 19"/>
          <p:cNvSpPr>
            <a:spLocks noChangeShapeType="1"/>
          </p:cNvSpPr>
          <p:nvPr/>
        </p:nvSpPr>
        <p:spPr bwMode="auto">
          <a:xfrm flipV="1">
            <a:off x="3348038" y="3860800"/>
            <a:ext cx="2160587" cy="115252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3" name="Line 21"/>
          <p:cNvSpPr>
            <a:spLocks noChangeShapeType="1"/>
          </p:cNvSpPr>
          <p:nvPr/>
        </p:nvSpPr>
        <p:spPr bwMode="auto">
          <a:xfrm flipV="1">
            <a:off x="3348038" y="549275"/>
            <a:ext cx="2160587" cy="561657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30502356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32"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box(out)">
                                      <p:cBhvr>
                                        <p:cTn id="11" dur="500"/>
                                        <p:tgtEl>
                                          <p:spTgt spid="29"/>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32" fill="hold" grpId="0" nodeType="click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box(out)">
                                      <p:cBhvr>
                                        <p:cTn id="16" dur="500"/>
                                        <p:tgtEl>
                                          <p:spTgt spid="30"/>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32" fill="hold" grpId="0" nodeType="clickEffect">
                                  <p:stCondLst>
                                    <p:cond delay="0"/>
                                  </p:stCondLst>
                                  <p:childTnLst>
                                    <p:set>
                                      <p:cBhvr>
                                        <p:cTn id="20" dur="1" fill="hold">
                                          <p:stCondLst>
                                            <p:cond delay="0"/>
                                          </p:stCondLst>
                                        </p:cTn>
                                        <p:tgtEl>
                                          <p:spTgt spid="31"/>
                                        </p:tgtEl>
                                        <p:attrNameLst>
                                          <p:attrName>style.visibility</p:attrName>
                                        </p:attrNameLst>
                                      </p:cBhvr>
                                      <p:to>
                                        <p:strVal val="visible"/>
                                      </p:to>
                                    </p:set>
                                    <p:animEffect transition="in" filter="box(out)">
                                      <p:cBhvr>
                                        <p:cTn id="21" dur="500"/>
                                        <p:tgtEl>
                                          <p:spTgt spid="31"/>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32" fill="hold" grpId="0" nodeType="click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box(out)">
                                      <p:cBhvr>
                                        <p:cTn id="26" dur="500"/>
                                        <p:tgtEl>
                                          <p:spTgt spid="32"/>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32" fill="hold" grpId="0" nodeType="click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box(out)">
                                      <p:cBhvr>
                                        <p:cTn id="31"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30" grpId="0" animBg="1"/>
      <p:bldP spid="31" grpId="0" animBg="1"/>
      <p:bldP spid="32" grpId="0" animBg="1"/>
      <p:bldP spid="3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506994" y="188913"/>
            <a:ext cx="655261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3200" b="1" dirty="0">
                <a:solidFill>
                  <a:schemeClr val="accent2"/>
                </a:solidFill>
              </a:rPr>
              <a:t>Risk Assessments</a:t>
            </a:r>
          </a:p>
          <a:p>
            <a:pPr algn="ctr" eaLnBrk="1" hangingPunct="1"/>
            <a:r>
              <a:rPr lang="en-GB" sz="2400" b="1" dirty="0">
                <a:solidFill>
                  <a:schemeClr val="accent2"/>
                </a:solidFill>
              </a:rPr>
              <a:t>Crossing the road</a:t>
            </a:r>
          </a:p>
        </p:txBody>
      </p:sp>
      <p:sp>
        <p:nvSpPr>
          <p:cNvPr id="3075" name="Rectangle 3"/>
          <p:cNvSpPr>
            <a:spLocks noChangeArrowheads="1"/>
          </p:cNvSpPr>
          <p:nvPr/>
        </p:nvSpPr>
        <p:spPr bwMode="auto">
          <a:xfrm>
            <a:off x="1866900" y="1860550"/>
            <a:ext cx="541178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US"/>
          </a:p>
        </p:txBody>
      </p:sp>
      <p:sp>
        <p:nvSpPr>
          <p:cNvPr id="3076" name="Text Box 4"/>
          <p:cNvSpPr txBox="1">
            <a:spLocks noChangeArrowheads="1"/>
          </p:cNvSpPr>
          <p:nvPr/>
        </p:nvSpPr>
        <p:spPr bwMode="auto">
          <a:xfrm>
            <a:off x="325925" y="1747318"/>
            <a:ext cx="7858408"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63538" indent="-363538"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2000" dirty="0">
                <a:solidFill>
                  <a:schemeClr val="accent2"/>
                </a:solidFill>
              </a:rPr>
              <a:t>A moving car is a hazard.  The consequence is that it could kill you</a:t>
            </a:r>
            <a:r>
              <a:rPr lang="en-GB" sz="2000" dirty="0" smtClean="0">
                <a:solidFill>
                  <a:schemeClr val="accent2"/>
                </a:solidFill>
              </a:rPr>
              <a:t>.</a:t>
            </a:r>
            <a:endParaRPr lang="en-GB" sz="2000" dirty="0">
              <a:solidFill>
                <a:schemeClr val="accent2"/>
              </a:solidFill>
            </a:endParaRPr>
          </a:p>
          <a:p>
            <a:pPr eaLnBrk="1" hangingPunct="1"/>
            <a:endParaRPr lang="en-GB" sz="2000" b="1" dirty="0" smtClean="0">
              <a:solidFill>
                <a:schemeClr val="accent2"/>
              </a:solidFill>
            </a:endParaRPr>
          </a:p>
          <a:p>
            <a:pPr eaLnBrk="1" hangingPunct="1"/>
            <a:r>
              <a:rPr lang="en-GB" sz="2000" b="1" dirty="0" smtClean="0">
                <a:solidFill>
                  <a:schemeClr val="accent2"/>
                </a:solidFill>
              </a:rPr>
              <a:t>1</a:t>
            </a:r>
            <a:r>
              <a:rPr lang="en-GB" sz="2000" dirty="0">
                <a:solidFill>
                  <a:schemeClr val="accent2"/>
                </a:solidFill>
              </a:rPr>
              <a:t>.  The risk is very high if you stand in the middle of a motorway and the car is travelling at 70 mph.</a:t>
            </a:r>
          </a:p>
          <a:p>
            <a:pPr eaLnBrk="1" hangingPunct="1"/>
            <a:endParaRPr lang="en-GB" dirty="0"/>
          </a:p>
        </p:txBody>
      </p:sp>
      <p:sp>
        <p:nvSpPr>
          <p:cNvPr id="3077" name="AutoShape 36"/>
          <p:cNvSpPr>
            <a:spLocks noChangeAspect="1" noChangeArrowheads="1" noTextEdit="1"/>
          </p:cNvSpPr>
          <p:nvPr/>
        </p:nvSpPr>
        <p:spPr bwMode="auto">
          <a:xfrm>
            <a:off x="1122363" y="3121026"/>
            <a:ext cx="5102587" cy="3037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grpSp>
        <p:nvGrpSpPr>
          <p:cNvPr id="3078" name="Group 63"/>
          <p:cNvGrpSpPr>
            <a:grpSpLocks/>
          </p:cNvGrpSpPr>
          <p:nvPr/>
        </p:nvGrpSpPr>
        <p:grpSpPr bwMode="auto">
          <a:xfrm>
            <a:off x="1557793" y="3380130"/>
            <a:ext cx="5377162" cy="2712533"/>
            <a:chOff x="567" y="1539"/>
            <a:chExt cx="4672" cy="2781"/>
          </a:xfrm>
        </p:grpSpPr>
        <p:sp>
          <p:nvSpPr>
            <p:cNvPr id="3079" name="Line 37"/>
            <p:cNvSpPr>
              <a:spLocks noChangeShapeType="1"/>
            </p:cNvSpPr>
            <p:nvPr/>
          </p:nvSpPr>
          <p:spPr bwMode="auto">
            <a:xfrm>
              <a:off x="1327" y="1966"/>
              <a:ext cx="0" cy="206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0" name="Line 38"/>
            <p:cNvSpPr>
              <a:spLocks noChangeShapeType="1"/>
            </p:cNvSpPr>
            <p:nvPr/>
          </p:nvSpPr>
          <p:spPr bwMode="auto">
            <a:xfrm>
              <a:off x="1327" y="4033"/>
              <a:ext cx="391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3081" name="Text Box 39"/>
            <p:cNvSpPr txBox="1">
              <a:spLocks noChangeArrowheads="1"/>
            </p:cNvSpPr>
            <p:nvPr/>
          </p:nvSpPr>
          <p:spPr bwMode="auto">
            <a:xfrm>
              <a:off x="755" y="1966"/>
              <a:ext cx="554"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High    </a:t>
              </a:r>
              <a:endParaRPr lang="en-GB">
                <a:ea typeface="Times New Roman" pitchFamily="18" charset="0"/>
                <a:cs typeface="Arial" charset="0"/>
              </a:endParaRPr>
            </a:p>
          </p:txBody>
        </p:sp>
        <p:sp>
          <p:nvSpPr>
            <p:cNvPr id="3082" name="Text Box 40"/>
            <p:cNvSpPr txBox="1">
              <a:spLocks noChangeArrowheads="1"/>
            </p:cNvSpPr>
            <p:nvPr/>
          </p:nvSpPr>
          <p:spPr bwMode="auto">
            <a:xfrm>
              <a:off x="755" y="2733"/>
              <a:ext cx="764"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Medium    </a:t>
              </a:r>
              <a:endParaRPr lang="en-GB">
                <a:ea typeface="Times New Roman" pitchFamily="18" charset="0"/>
                <a:cs typeface="Arial" charset="0"/>
              </a:endParaRPr>
            </a:p>
          </p:txBody>
        </p:sp>
        <p:sp>
          <p:nvSpPr>
            <p:cNvPr id="3083" name="Text Box 41"/>
            <p:cNvSpPr txBox="1">
              <a:spLocks noChangeArrowheads="1"/>
            </p:cNvSpPr>
            <p:nvPr/>
          </p:nvSpPr>
          <p:spPr bwMode="auto">
            <a:xfrm>
              <a:off x="755" y="3770"/>
              <a:ext cx="523"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Low    </a:t>
              </a:r>
              <a:endParaRPr lang="en-GB">
                <a:ea typeface="Times New Roman" pitchFamily="18" charset="0"/>
                <a:cs typeface="Arial" charset="0"/>
              </a:endParaRPr>
            </a:p>
          </p:txBody>
        </p:sp>
        <p:sp>
          <p:nvSpPr>
            <p:cNvPr id="3084" name="Text Box 42"/>
            <p:cNvSpPr txBox="1">
              <a:spLocks noChangeArrowheads="1"/>
            </p:cNvSpPr>
            <p:nvPr/>
          </p:nvSpPr>
          <p:spPr bwMode="auto">
            <a:xfrm>
              <a:off x="567" y="1539"/>
              <a:ext cx="1221"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dirty="0">
                  <a:solidFill>
                    <a:srgbClr val="000000"/>
                  </a:solidFill>
                  <a:ea typeface="Times New Roman" pitchFamily="18" charset="0"/>
                  <a:cs typeface="Arial" charset="0"/>
                </a:rPr>
                <a:t>Magnitude of</a:t>
              </a:r>
              <a:endParaRPr lang="en-GB" sz="1100" dirty="0">
                <a:ea typeface="Times New Roman" pitchFamily="18" charset="0"/>
                <a:cs typeface="Arial" charset="0"/>
              </a:endParaRPr>
            </a:p>
            <a:p>
              <a:r>
                <a:rPr lang="en-GB" sz="1200" b="1" dirty="0">
                  <a:solidFill>
                    <a:srgbClr val="000000"/>
                  </a:solidFill>
                  <a:ea typeface="Times New Roman" pitchFamily="18" charset="0"/>
                  <a:cs typeface="Arial" charset="0"/>
                </a:rPr>
                <a:t>hazard or risk     </a:t>
              </a:r>
              <a:endParaRPr lang="en-GB" dirty="0">
                <a:ea typeface="Times New Roman" pitchFamily="18" charset="0"/>
                <a:cs typeface="Arial" charset="0"/>
              </a:endParaRPr>
            </a:p>
          </p:txBody>
        </p:sp>
        <p:sp>
          <p:nvSpPr>
            <p:cNvPr id="3085" name="Text Box 43"/>
            <p:cNvSpPr txBox="1">
              <a:spLocks noChangeArrowheads="1"/>
            </p:cNvSpPr>
            <p:nvPr/>
          </p:nvSpPr>
          <p:spPr bwMode="auto">
            <a:xfrm>
              <a:off x="931" y="4096"/>
              <a:ext cx="826"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Situation   </a:t>
              </a:r>
              <a:endParaRPr lang="en-GB">
                <a:ea typeface="Times New Roman" pitchFamily="18" charset="0"/>
                <a:cs typeface="Arial" charset="0"/>
              </a:endParaRPr>
            </a:p>
          </p:txBody>
        </p:sp>
        <p:sp>
          <p:nvSpPr>
            <p:cNvPr id="3086" name="Text Box 44"/>
            <p:cNvSpPr txBox="1">
              <a:spLocks noChangeArrowheads="1"/>
            </p:cNvSpPr>
            <p:nvPr/>
          </p:nvSpPr>
          <p:spPr bwMode="auto">
            <a:xfrm>
              <a:off x="1634"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1</a:t>
              </a:r>
              <a:endParaRPr lang="en-GB">
                <a:ea typeface="Times New Roman" pitchFamily="18" charset="0"/>
                <a:cs typeface="Arial" charset="0"/>
              </a:endParaRPr>
            </a:p>
          </p:txBody>
        </p:sp>
        <p:sp>
          <p:nvSpPr>
            <p:cNvPr id="3087" name="Text Box 45"/>
            <p:cNvSpPr txBox="1">
              <a:spLocks noChangeArrowheads="1"/>
            </p:cNvSpPr>
            <p:nvPr/>
          </p:nvSpPr>
          <p:spPr bwMode="auto">
            <a:xfrm>
              <a:off x="2338" y="4096"/>
              <a:ext cx="189"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2</a:t>
              </a:r>
              <a:endParaRPr lang="en-GB">
                <a:ea typeface="Times New Roman" pitchFamily="18" charset="0"/>
                <a:cs typeface="Arial" charset="0"/>
              </a:endParaRPr>
            </a:p>
          </p:txBody>
        </p:sp>
        <p:sp>
          <p:nvSpPr>
            <p:cNvPr id="3088" name="Text Box 46"/>
            <p:cNvSpPr txBox="1">
              <a:spLocks noChangeArrowheads="1"/>
            </p:cNvSpPr>
            <p:nvPr/>
          </p:nvSpPr>
          <p:spPr bwMode="auto">
            <a:xfrm>
              <a:off x="3085"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3</a:t>
              </a:r>
              <a:endParaRPr lang="en-GB">
                <a:ea typeface="Times New Roman" pitchFamily="18" charset="0"/>
                <a:cs typeface="Arial" charset="0"/>
              </a:endParaRPr>
            </a:p>
          </p:txBody>
        </p:sp>
        <p:sp>
          <p:nvSpPr>
            <p:cNvPr id="3089" name="Text Box 47"/>
            <p:cNvSpPr txBox="1">
              <a:spLocks noChangeArrowheads="1"/>
            </p:cNvSpPr>
            <p:nvPr/>
          </p:nvSpPr>
          <p:spPr bwMode="auto">
            <a:xfrm>
              <a:off x="3788"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4</a:t>
              </a:r>
              <a:endParaRPr lang="en-GB">
                <a:ea typeface="Times New Roman" pitchFamily="18" charset="0"/>
                <a:cs typeface="Arial" charset="0"/>
              </a:endParaRPr>
            </a:p>
          </p:txBody>
        </p:sp>
        <p:sp>
          <p:nvSpPr>
            <p:cNvPr id="3090" name="Text Box 48"/>
            <p:cNvSpPr txBox="1">
              <a:spLocks noChangeArrowheads="1"/>
            </p:cNvSpPr>
            <p:nvPr/>
          </p:nvSpPr>
          <p:spPr bwMode="auto">
            <a:xfrm>
              <a:off x="4447"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5</a:t>
              </a:r>
              <a:endParaRPr lang="en-GB">
                <a:ea typeface="Times New Roman" pitchFamily="18" charset="0"/>
                <a:cs typeface="Arial" charset="0"/>
              </a:endParaRPr>
            </a:p>
          </p:txBody>
        </p:sp>
        <p:sp>
          <p:nvSpPr>
            <p:cNvPr id="3091" name="Rectangle 49"/>
            <p:cNvSpPr>
              <a:spLocks noChangeArrowheads="1"/>
            </p:cNvSpPr>
            <p:nvPr/>
          </p:nvSpPr>
          <p:spPr bwMode="auto">
            <a:xfrm>
              <a:off x="1590" y="1966"/>
              <a:ext cx="132" cy="2067"/>
            </a:xfrm>
            <a:prstGeom prst="rect">
              <a:avLst/>
            </a:prstGeom>
            <a:solidFill>
              <a:srgbClr val="FF0066"/>
            </a:solidFill>
            <a:ln w="9525">
              <a:solidFill>
                <a:srgbClr val="000000"/>
              </a:solidFill>
              <a:miter lim="800000"/>
              <a:headEnd/>
              <a:tailEnd/>
            </a:ln>
          </p:spPr>
          <p:txBody>
            <a:bodyPr anchor="ctr"/>
            <a:lstStyle/>
            <a:p>
              <a:endParaRPr lang="en-US"/>
            </a:p>
          </p:txBody>
        </p:sp>
        <p:sp>
          <p:nvSpPr>
            <p:cNvPr id="3092" name="Rectangle 54"/>
            <p:cNvSpPr>
              <a:spLocks noChangeArrowheads="1"/>
            </p:cNvSpPr>
            <p:nvPr/>
          </p:nvSpPr>
          <p:spPr bwMode="auto">
            <a:xfrm>
              <a:off x="1767" y="1966"/>
              <a:ext cx="131" cy="2067"/>
            </a:xfrm>
            <a:prstGeom prst="rect">
              <a:avLst/>
            </a:prstGeom>
            <a:solidFill>
              <a:srgbClr val="66FF66"/>
            </a:solidFill>
            <a:ln w="9525">
              <a:solidFill>
                <a:srgbClr val="000000"/>
              </a:solidFill>
              <a:miter lim="800000"/>
              <a:headEnd/>
              <a:tailEnd/>
            </a:ln>
          </p:spPr>
          <p:txBody>
            <a:bodyPr anchor="ctr"/>
            <a:lstStyle/>
            <a:p>
              <a:endParaRPr lang="en-US"/>
            </a:p>
          </p:txBody>
        </p:sp>
        <p:sp>
          <p:nvSpPr>
            <p:cNvPr id="3093" name="Rectangle 59"/>
            <p:cNvSpPr>
              <a:spLocks noChangeArrowheads="1"/>
            </p:cNvSpPr>
            <p:nvPr/>
          </p:nvSpPr>
          <p:spPr bwMode="auto">
            <a:xfrm>
              <a:off x="2557" y="1659"/>
              <a:ext cx="132" cy="131"/>
            </a:xfrm>
            <a:prstGeom prst="rect">
              <a:avLst/>
            </a:prstGeom>
            <a:solidFill>
              <a:srgbClr val="FF0066"/>
            </a:solidFill>
            <a:ln w="9525">
              <a:solidFill>
                <a:srgbClr val="000000"/>
              </a:solidFill>
              <a:miter lim="800000"/>
              <a:headEnd/>
              <a:tailEnd/>
            </a:ln>
          </p:spPr>
          <p:txBody>
            <a:bodyPr lIns="63094" tIns="31547" rIns="63094" bIns="31547" anchor="ctr"/>
            <a:lstStyle/>
            <a:p>
              <a:endParaRPr lang="en-US"/>
            </a:p>
          </p:txBody>
        </p:sp>
        <p:sp>
          <p:nvSpPr>
            <p:cNvPr id="3094" name="Rectangle 60"/>
            <p:cNvSpPr>
              <a:spLocks noChangeArrowheads="1"/>
            </p:cNvSpPr>
            <p:nvPr/>
          </p:nvSpPr>
          <p:spPr bwMode="auto">
            <a:xfrm>
              <a:off x="3613" y="1659"/>
              <a:ext cx="132" cy="131"/>
            </a:xfrm>
            <a:prstGeom prst="rect">
              <a:avLst/>
            </a:prstGeom>
            <a:solidFill>
              <a:srgbClr val="66FF66"/>
            </a:solidFill>
            <a:ln w="9525">
              <a:solidFill>
                <a:srgbClr val="000000"/>
              </a:solidFill>
              <a:miter lim="800000"/>
              <a:headEnd/>
              <a:tailEnd/>
            </a:ln>
          </p:spPr>
          <p:txBody>
            <a:bodyPr lIns="63094" tIns="31547" rIns="63094" bIns="31547" anchor="ctr"/>
            <a:lstStyle/>
            <a:p>
              <a:endParaRPr lang="en-US"/>
            </a:p>
          </p:txBody>
        </p:sp>
        <p:sp>
          <p:nvSpPr>
            <p:cNvPr id="3095" name="Text Box 61"/>
            <p:cNvSpPr txBox="1">
              <a:spLocks noChangeArrowheads="1"/>
            </p:cNvSpPr>
            <p:nvPr/>
          </p:nvSpPr>
          <p:spPr bwMode="auto">
            <a:xfrm>
              <a:off x="2733" y="1614"/>
              <a:ext cx="717"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Hazard    </a:t>
              </a:r>
              <a:endParaRPr lang="en-GB">
                <a:ea typeface="Times New Roman" pitchFamily="18" charset="0"/>
                <a:cs typeface="Arial" charset="0"/>
              </a:endParaRPr>
            </a:p>
          </p:txBody>
        </p:sp>
        <p:sp>
          <p:nvSpPr>
            <p:cNvPr id="3096" name="Text Box 62"/>
            <p:cNvSpPr txBox="1">
              <a:spLocks noChangeArrowheads="1"/>
            </p:cNvSpPr>
            <p:nvPr/>
          </p:nvSpPr>
          <p:spPr bwMode="auto">
            <a:xfrm>
              <a:off x="3788" y="1614"/>
              <a:ext cx="539"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Risk    </a:t>
              </a:r>
              <a:endParaRPr lang="en-GB">
                <a:ea typeface="Times New Roman" pitchFamily="18" charset="0"/>
                <a:cs typeface="Arial" charset="0"/>
              </a:endParaRPr>
            </a:p>
          </p:txBody>
        </p:sp>
      </p:grpSp>
    </p:spTree>
    <p:extLst>
      <p:ext uri="{BB962C8B-B14F-4D97-AF65-F5344CB8AC3E}">
        <p14:creationId xmlns:p14="http://schemas.microsoft.com/office/powerpoint/2010/main" val="12605353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2686050" y="188913"/>
            <a:ext cx="3770313" cy="94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3200" b="1">
                <a:solidFill>
                  <a:schemeClr val="accent2"/>
                </a:solidFill>
              </a:rPr>
              <a:t>Risk Assessments</a:t>
            </a:r>
          </a:p>
          <a:p>
            <a:pPr algn="ctr" eaLnBrk="1" hangingPunct="1"/>
            <a:r>
              <a:rPr lang="en-GB" sz="2400" b="1">
                <a:solidFill>
                  <a:schemeClr val="accent2"/>
                </a:solidFill>
              </a:rPr>
              <a:t>Crossing the road</a:t>
            </a:r>
          </a:p>
        </p:txBody>
      </p:sp>
      <p:sp>
        <p:nvSpPr>
          <p:cNvPr id="4099" name="Rectangle 3"/>
          <p:cNvSpPr>
            <a:spLocks noChangeArrowheads="1"/>
          </p:cNvSpPr>
          <p:nvPr/>
        </p:nvSpPr>
        <p:spPr bwMode="auto">
          <a:xfrm>
            <a:off x="1866900" y="1860550"/>
            <a:ext cx="541178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US"/>
          </a:p>
        </p:txBody>
      </p:sp>
      <p:sp>
        <p:nvSpPr>
          <p:cNvPr id="4100" name="Text Box 4"/>
          <p:cNvSpPr txBox="1">
            <a:spLocks noChangeArrowheads="1"/>
          </p:cNvSpPr>
          <p:nvPr/>
        </p:nvSpPr>
        <p:spPr bwMode="auto">
          <a:xfrm>
            <a:off x="319695" y="1560104"/>
            <a:ext cx="8785225" cy="158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3538" indent="-363538"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2000" dirty="0">
                <a:solidFill>
                  <a:schemeClr val="accent2"/>
                </a:solidFill>
              </a:rPr>
              <a:t>A moving car is a hazard.  The consequence is that it could kill you.</a:t>
            </a:r>
          </a:p>
          <a:p>
            <a:pPr eaLnBrk="1" hangingPunct="1"/>
            <a:endParaRPr lang="en-GB" sz="2000" dirty="0">
              <a:solidFill>
                <a:schemeClr val="accent2"/>
              </a:solidFill>
            </a:endParaRPr>
          </a:p>
          <a:p>
            <a:pPr eaLnBrk="1" hangingPunct="1"/>
            <a:r>
              <a:rPr lang="en-GB" sz="2000" b="1" dirty="0">
                <a:solidFill>
                  <a:schemeClr val="accent2"/>
                </a:solidFill>
              </a:rPr>
              <a:t>2</a:t>
            </a:r>
            <a:r>
              <a:rPr lang="en-GB" sz="2000" dirty="0">
                <a:solidFill>
                  <a:schemeClr val="accent2"/>
                </a:solidFill>
              </a:rPr>
              <a:t>.  The risk is low if you are on the pavement of a quiet cul-de-sac and the car is moving very slowly.</a:t>
            </a:r>
          </a:p>
          <a:p>
            <a:pPr eaLnBrk="1" hangingPunct="1"/>
            <a:endParaRPr lang="en-GB" dirty="0">
              <a:solidFill>
                <a:schemeClr val="accent2"/>
              </a:solidFill>
            </a:endParaRPr>
          </a:p>
        </p:txBody>
      </p:sp>
      <p:grpSp>
        <p:nvGrpSpPr>
          <p:cNvPr id="4101" name="Group 33"/>
          <p:cNvGrpSpPr>
            <a:grpSpLocks/>
          </p:cNvGrpSpPr>
          <p:nvPr/>
        </p:nvGrpSpPr>
        <p:grpSpPr bwMode="auto">
          <a:xfrm>
            <a:off x="1326159" y="3230613"/>
            <a:ext cx="5238137" cy="2678650"/>
            <a:chOff x="567" y="1539"/>
            <a:chExt cx="4672" cy="2781"/>
          </a:xfrm>
        </p:grpSpPr>
        <p:sp>
          <p:nvSpPr>
            <p:cNvPr id="4102" name="AutoShape 6"/>
            <p:cNvSpPr>
              <a:spLocks noChangeAspect="1" noChangeArrowheads="1" noTextEdit="1"/>
            </p:cNvSpPr>
            <p:nvPr/>
          </p:nvSpPr>
          <p:spPr bwMode="auto">
            <a:xfrm>
              <a:off x="567" y="1539"/>
              <a:ext cx="4672" cy="2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03" name="Line 7"/>
            <p:cNvSpPr>
              <a:spLocks noChangeShapeType="1"/>
            </p:cNvSpPr>
            <p:nvPr/>
          </p:nvSpPr>
          <p:spPr bwMode="auto">
            <a:xfrm>
              <a:off x="1327" y="1966"/>
              <a:ext cx="0" cy="206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104" name="Line 8"/>
            <p:cNvSpPr>
              <a:spLocks noChangeShapeType="1"/>
            </p:cNvSpPr>
            <p:nvPr/>
          </p:nvSpPr>
          <p:spPr bwMode="auto">
            <a:xfrm>
              <a:off x="1327" y="4033"/>
              <a:ext cx="391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4105" name="Text Box 9"/>
            <p:cNvSpPr txBox="1">
              <a:spLocks noChangeArrowheads="1"/>
            </p:cNvSpPr>
            <p:nvPr/>
          </p:nvSpPr>
          <p:spPr bwMode="auto">
            <a:xfrm>
              <a:off x="755" y="1966"/>
              <a:ext cx="554"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High    </a:t>
              </a:r>
              <a:endParaRPr lang="en-GB">
                <a:ea typeface="Times New Roman" pitchFamily="18" charset="0"/>
                <a:cs typeface="Arial" charset="0"/>
              </a:endParaRPr>
            </a:p>
          </p:txBody>
        </p:sp>
        <p:sp>
          <p:nvSpPr>
            <p:cNvPr id="4106" name="Text Box 10"/>
            <p:cNvSpPr txBox="1">
              <a:spLocks noChangeArrowheads="1"/>
            </p:cNvSpPr>
            <p:nvPr/>
          </p:nvSpPr>
          <p:spPr bwMode="auto">
            <a:xfrm>
              <a:off x="755" y="2733"/>
              <a:ext cx="764"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Medium    </a:t>
              </a:r>
              <a:endParaRPr lang="en-GB">
                <a:ea typeface="Times New Roman" pitchFamily="18" charset="0"/>
                <a:cs typeface="Arial" charset="0"/>
              </a:endParaRPr>
            </a:p>
          </p:txBody>
        </p:sp>
        <p:sp>
          <p:nvSpPr>
            <p:cNvPr id="4107" name="Text Box 11"/>
            <p:cNvSpPr txBox="1">
              <a:spLocks noChangeArrowheads="1"/>
            </p:cNvSpPr>
            <p:nvPr/>
          </p:nvSpPr>
          <p:spPr bwMode="auto">
            <a:xfrm>
              <a:off x="755" y="3770"/>
              <a:ext cx="523"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Low    </a:t>
              </a:r>
              <a:endParaRPr lang="en-GB">
                <a:ea typeface="Times New Roman" pitchFamily="18" charset="0"/>
                <a:cs typeface="Arial" charset="0"/>
              </a:endParaRPr>
            </a:p>
          </p:txBody>
        </p:sp>
        <p:sp>
          <p:nvSpPr>
            <p:cNvPr id="4108" name="Text Box 12"/>
            <p:cNvSpPr txBox="1">
              <a:spLocks noChangeArrowheads="1"/>
            </p:cNvSpPr>
            <p:nvPr/>
          </p:nvSpPr>
          <p:spPr bwMode="auto">
            <a:xfrm>
              <a:off x="567" y="1539"/>
              <a:ext cx="1221"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Magnitude of</a:t>
              </a:r>
              <a:endParaRPr lang="en-GB" sz="1100">
                <a:ea typeface="Times New Roman" pitchFamily="18" charset="0"/>
                <a:cs typeface="Arial" charset="0"/>
              </a:endParaRPr>
            </a:p>
            <a:p>
              <a:r>
                <a:rPr lang="en-GB" sz="1200" b="1">
                  <a:solidFill>
                    <a:srgbClr val="000000"/>
                  </a:solidFill>
                  <a:ea typeface="Times New Roman" pitchFamily="18" charset="0"/>
                  <a:cs typeface="Arial" charset="0"/>
                </a:rPr>
                <a:t>hazard or risk     </a:t>
              </a:r>
              <a:endParaRPr lang="en-GB">
                <a:ea typeface="Times New Roman" pitchFamily="18" charset="0"/>
                <a:cs typeface="Arial" charset="0"/>
              </a:endParaRPr>
            </a:p>
          </p:txBody>
        </p:sp>
        <p:sp>
          <p:nvSpPr>
            <p:cNvPr id="4109" name="Text Box 13"/>
            <p:cNvSpPr txBox="1">
              <a:spLocks noChangeArrowheads="1"/>
            </p:cNvSpPr>
            <p:nvPr/>
          </p:nvSpPr>
          <p:spPr bwMode="auto">
            <a:xfrm>
              <a:off x="931" y="4096"/>
              <a:ext cx="826"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Situation   </a:t>
              </a:r>
              <a:endParaRPr lang="en-GB">
                <a:ea typeface="Times New Roman" pitchFamily="18" charset="0"/>
                <a:cs typeface="Arial" charset="0"/>
              </a:endParaRPr>
            </a:p>
          </p:txBody>
        </p:sp>
        <p:sp>
          <p:nvSpPr>
            <p:cNvPr id="4110" name="Text Box 14"/>
            <p:cNvSpPr txBox="1">
              <a:spLocks noChangeArrowheads="1"/>
            </p:cNvSpPr>
            <p:nvPr/>
          </p:nvSpPr>
          <p:spPr bwMode="auto">
            <a:xfrm>
              <a:off x="1634"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1</a:t>
              </a:r>
              <a:endParaRPr lang="en-GB">
                <a:ea typeface="Times New Roman" pitchFamily="18" charset="0"/>
                <a:cs typeface="Arial" charset="0"/>
              </a:endParaRPr>
            </a:p>
          </p:txBody>
        </p:sp>
        <p:sp>
          <p:nvSpPr>
            <p:cNvPr id="4111" name="Text Box 15"/>
            <p:cNvSpPr txBox="1">
              <a:spLocks noChangeArrowheads="1"/>
            </p:cNvSpPr>
            <p:nvPr/>
          </p:nvSpPr>
          <p:spPr bwMode="auto">
            <a:xfrm>
              <a:off x="2338" y="4096"/>
              <a:ext cx="189"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2</a:t>
              </a:r>
              <a:endParaRPr lang="en-GB">
                <a:ea typeface="Times New Roman" pitchFamily="18" charset="0"/>
                <a:cs typeface="Arial" charset="0"/>
              </a:endParaRPr>
            </a:p>
          </p:txBody>
        </p:sp>
        <p:sp>
          <p:nvSpPr>
            <p:cNvPr id="4112" name="Text Box 16"/>
            <p:cNvSpPr txBox="1">
              <a:spLocks noChangeArrowheads="1"/>
            </p:cNvSpPr>
            <p:nvPr/>
          </p:nvSpPr>
          <p:spPr bwMode="auto">
            <a:xfrm>
              <a:off x="3085"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3</a:t>
              </a:r>
              <a:endParaRPr lang="en-GB">
                <a:ea typeface="Times New Roman" pitchFamily="18" charset="0"/>
                <a:cs typeface="Arial" charset="0"/>
              </a:endParaRPr>
            </a:p>
          </p:txBody>
        </p:sp>
        <p:sp>
          <p:nvSpPr>
            <p:cNvPr id="4113" name="Text Box 17"/>
            <p:cNvSpPr txBox="1">
              <a:spLocks noChangeArrowheads="1"/>
            </p:cNvSpPr>
            <p:nvPr/>
          </p:nvSpPr>
          <p:spPr bwMode="auto">
            <a:xfrm>
              <a:off x="3788"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4</a:t>
              </a:r>
              <a:endParaRPr lang="en-GB">
                <a:ea typeface="Times New Roman" pitchFamily="18" charset="0"/>
                <a:cs typeface="Arial" charset="0"/>
              </a:endParaRPr>
            </a:p>
          </p:txBody>
        </p:sp>
        <p:sp>
          <p:nvSpPr>
            <p:cNvPr id="4114" name="Text Box 18"/>
            <p:cNvSpPr txBox="1">
              <a:spLocks noChangeArrowheads="1"/>
            </p:cNvSpPr>
            <p:nvPr/>
          </p:nvSpPr>
          <p:spPr bwMode="auto">
            <a:xfrm>
              <a:off x="4447"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5</a:t>
              </a:r>
              <a:endParaRPr lang="en-GB">
                <a:ea typeface="Times New Roman" pitchFamily="18" charset="0"/>
                <a:cs typeface="Arial" charset="0"/>
              </a:endParaRPr>
            </a:p>
          </p:txBody>
        </p:sp>
        <p:sp>
          <p:nvSpPr>
            <p:cNvPr id="4115" name="Rectangle 19"/>
            <p:cNvSpPr>
              <a:spLocks noChangeArrowheads="1"/>
            </p:cNvSpPr>
            <p:nvPr/>
          </p:nvSpPr>
          <p:spPr bwMode="auto">
            <a:xfrm>
              <a:off x="1590" y="1966"/>
              <a:ext cx="132" cy="2067"/>
            </a:xfrm>
            <a:prstGeom prst="rect">
              <a:avLst/>
            </a:prstGeom>
            <a:solidFill>
              <a:srgbClr val="FF0066"/>
            </a:solidFill>
            <a:ln w="9525">
              <a:solidFill>
                <a:srgbClr val="000000"/>
              </a:solidFill>
              <a:miter lim="800000"/>
              <a:headEnd/>
              <a:tailEnd/>
            </a:ln>
          </p:spPr>
          <p:txBody>
            <a:bodyPr anchor="ctr"/>
            <a:lstStyle/>
            <a:p>
              <a:endParaRPr lang="en-US"/>
            </a:p>
          </p:txBody>
        </p:sp>
        <p:sp>
          <p:nvSpPr>
            <p:cNvPr id="4116" name="Rectangle 20"/>
            <p:cNvSpPr>
              <a:spLocks noChangeArrowheads="1"/>
            </p:cNvSpPr>
            <p:nvPr/>
          </p:nvSpPr>
          <p:spPr bwMode="auto">
            <a:xfrm>
              <a:off x="2294" y="1966"/>
              <a:ext cx="132" cy="2067"/>
            </a:xfrm>
            <a:prstGeom prst="rect">
              <a:avLst/>
            </a:prstGeom>
            <a:solidFill>
              <a:srgbClr val="FF0066"/>
            </a:solidFill>
            <a:ln w="9525">
              <a:solidFill>
                <a:srgbClr val="000000"/>
              </a:solidFill>
              <a:miter lim="800000"/>
              <a:headEnd/>
              <a:tailEnd/>
            </a:ln>
          </p:spPr>
          <p:txBody>
            <a:bodyPr anchor="ctr"/>
            <a:lstStyle/>
            <a:p>
              <a:endParaRPr lang="en-US"/>
            </a:p>
          </p:txBody>
        </p:sp>
        <p:sp>
          <p:nvSpPr>
            <p:cNvPr id="4117" name="Rectangle 24"/>
            <p:cNvSpPr>
              <a:spLocks noChangeArrowheads="1"/>
            </p:cNvSpPr>
            <p:nvPr/>
          </p:nvSpPr>
          <p:spPr bwMode="auto">
            <a:xfrm>
              <a:off x="1767" y="1966"/>
              <a:ext cx="131" cy="2067"/>
            </a:xfrm>
            <a:prstGeom prst="rect">
              <a:avLst/>
            </a:prstGeom>
            <a:solidFill>
              <a:srgbClr val="66FF66"/>
            </a:solidFill>
            <a:ln w="9525">
              <a:solidFill>
                <a:srgbClr val="000000"/>
              </a:solidFill>
              <a:miter lim="800000"/>
              <a:headEnd/>
              <a:tailEnd/>
            </a:ln>
          </p:spPr>
          <p:txBody>
            <a:bodyPr anchor="ctr"/>
            <a:lstStyle/>
            <a:p>
              <a:endParaRPr lang="en-US"/>
            </a:p>
          </p:txBody>
        </p:sp>
        <p:sp>
          <p:nvSpPr>
            <p:cNvPr id="4118" name="Rectangle 25"/>
            <p:cNvSpPr>
              <a:spLocks noChangeArrowheads="1"/>
            </p:cNvSpPr>
            <p:nvPr/>
          </p:nvSpPr>
          <p:spPr bwMode="auto">
            <a:xfrm>
              <a:off x="2469" y="3813"/>
              <a:ext cx="132" cy="220"/>
            </a:xfrm>
            <a:prstGeom prst="rect">
              <a:avLst/>
            </a:prstGeom>
            <a:solidFill>
              <a:srgbClr val="66FF66"/>
            </a:solidFill>
            <a:ln w="9525">
              <a:solidFill>
                <a:srgbClr val="000000"/>
              </a:solidFill>
              <a:miter lim="800000"/>
              <a:headEnd/>
              <a:tailEnd/>
            </a:ln>
          </p:spPr>
          <p:txBody>
            <a:bodyPr anchor="ctr"/>
            <a:lstStyle/>
            <a:p>
              <a:endParaRPr lang="en-US"/>
            </a:p>
          </p:txBody>
        </p:sp>
        <p:sp>
          <p:nvSpPr>
            <p:cNvPr id="4119" name="Rectangle 29"/>
            <p:cNvSpPr>
              <a:spLocks noChangeArrowheads="1"/>
            </p:cNvSpPr>
            <p:nvPr/>
          </p:nvSpPr>
          <p:spPr bwMode="auto">
            <a:xfrm>
              <a:off x="2557" y="1659"/>
              <a:ext cx="132" cy="131"/>
            </a:xfrm>
            <a:prstGeom prst="rect">
              <a:avLst/>
            </a:prstGeom>
            <a:solidFill>
              <a:srgbClr val="FF0066"/>
            </a:solidFill>
            <a:ln w="9525">
              <a:solidFill>
                <a:srgbClr val="000000"/>
              </a:solidFill>
              <a:miter lim="800000"/>
              <a:headEnd/>
              <a:tailEnd/>
            </a:ln>
          </p:spPr>
          <p:txBody>
            <a:bodyPr lIns="63094" tIns="31547" rIns="63094" bIns="31547" anchor="ctr"/>
            <a:lstStyle/>
            <a:p>
              <a:endParaRPr lang="en-US"/>
            </a:p>
          </p:txBody>
        </p:sp>
        <p:sp>
          <p:nvSpPr>
            <p:cNvPr id="4120" name="Rectangle 30"/>
            <p:cNvSpPr>
              <a:spLocks noChangeArrowheads="1"/>
            </p:cNvSpPr>
            <p:nvPr/>
          </p:nvSpPr>
          <p:spPr bwMode="auto">
            <a:xfrm>
              <a:off x="3613" y="1659"/>
              <a:ext cx="132" cy="131"/>
            </a:xfrm>
            <a:prstGeom prst="rect">
              <a:avLst/>
            </a:prstGeom>
            <a:solidFill>
              <a:srgbClr val="66FF66"/>
            </a:solidFill>
            <a:ln w="9525">
              <a:solidFill>
                <a:srgbClr val="000000"/>
              </a:solidFill>
              <a:miter lim="800000"/>
              <a:headEnd/>
              <a:tailEnd/>
            </a:ln>
          </p:spPr>
          <p:txBody>
            <a:bodyPr lIns="63094" tIns="31547" rIns="63094" bIns="31547" anchor="ctr"/>
            <a:lstStyle/>
            <a:p>
              <a:endParaRPr lang="en-US"/>
            </a:p>
          </p:txBody>
        </p:sp>
        <p:sp>
          <p:nvSpPr>
            <p:cNvPr id="4121" name="Text Box 31"/>
            <p:cNvSpPr txBox="1">
              <a:spLocks noChangeArrowheads="1"/>
            </p:cNvSpPr>
            <p:nvPr/>
          </p:nvSpPr>
          <p:spPr bwMode="auto">
            <a:xfrm>
              <a:off x="2733" y="1614"/>
              <a:ext cx="717"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Hazard    </a:t>
              </a:r>
              <a:endParaRPr lang="en-GB">
                <a:ea typeface="Times New Roman" pitchFamily="18" charset="0"/>
                <a:cs typeface="Arial" charset="0"/>
              </a:endParaRPr>
            </a:p>
          </p:txBody>
        </p:sp>
        <p:sp>
          <p:nvSpPr>
            <p:cNvPr id="4122" name="Text Box 32"/>
            <p:cNvSpPr txBox="1">
              <a:spLocks noChangeArrowheads="1"/>
            </p:cNvSpPr>
            <p:nvPr/>
          </p:nvSpPr>
          <p:spPr bwMode="auto">
            <a:xfrm>
              <a:off x="3788" y="1614"/>
              <a:ext cx="539"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Risk    </a:t>
              </a:r>
              <a:endParaRPr lang="en-GB">
                <a:ea typeface="Times New Roman" pitchFamily="18" charset="0"/>
                <a:cs typeface="Arial" charset="0"/>
              </a:endParaRPr>
            </a:p>
          </p:txBody>
        </p:sp>
      </p:grpSp>
    </p:spTree>
    <p:extLst>
      <p:ext uri="{BB962C8B-B14F-4D97-AF65-F5344CB8AC3E}">
        <p14:creationId xmlns:p14="http://schemas.microsoft.com/office/powerpoint/2010/main" val="26705901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2686050" y="188913"/>
            <a:ext cx="3770313" cy="94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3200" b="1">
                <a:solidFill>
                  <a:schemeClr val="accent2"/>
                </a:solidFill>
              </a:rPr>
              <a:t>Risk Assessments</a:t>
            </a:r>
          </a:p>
          <a:p>
            <a:pPr algn="ctr" eaLnBrk="1" hangingPunct="1"/>
            <a:r>
              <a:rPr lang="en-GB" sz="2400" b="1">
                <a:solidFill>
                  <a:schemeClr val="accent2"/>
                </a:solidFill>
              </a:rPr>
              <a:t>Crossing the road</a:t>
            </a:r>
          </a:p>
        </p:txBody>
      </p:sp>
      <p:sp>
        <p:nvSpPr>
          <p:cNvPr id="5123" name="Rectangle 3"/>
          <p:cNvSpPr>
            <a:spLocks noChangeArrowheads="1"/>
          </p:cNvSpPr>
          <p:nvPr/>
        </p:nvSpPr>
        <p:spPr bwMode="auto">
          <a:xfrm>
            <a:off x="1866900" y="1860550"/>
            <a:ext cx="541178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US"/>
          </a:p>
        </p:txBody>
      </p:sp>
      <p:sp>
        <p:nvSpPr>
          <p:cNvPr id="5124" name="Text Box 4"/>
          <p:cNvSpPr txBox="1">
            <a:spLocks noChangeArrowheads="1"/>
          </p:cNvSpPr>
          <p:nvPr/>
        </p:nvSpPr>
        <p:spPr bwMode="auto">
          <a:xfrm>
            <a:off x="215900" y="1504950"/>
            <a:ext cx="8785225"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3538" indent="-363538"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2000" dirty="0">
                <a:solidFill>
                  <a:schemeClr val="accent2"/>
                </a:solidFill>
              </a:rPr>
              <a:t>A moving car is a hazard.  The consequence is that it could kill you.</a:t>
            </a:r>
          </a:p>
          <a:p>
            <a:pPr eaLnBrk="1" hangingPunct="1"/>
            <a:endParaRPr lang="en-GB" sz="2000" dirty="0">
              <a:solidFill>
                <a:schemeClr val="accent2"/>
              </a:solidFill>
            </a:endParaRPr>
          </a:p>
          <a:p>
            <a:pPr eaLnBrk="1" hangingPunct="1"/>
            <a:r>
              <a:rPr lang="en-GB" sz="2000" b="1" dirty="0">
                <a:solidFill>
                  <a:schemeClr val="accent2"/>
                </a:solidFill>
              </a:rPr>
              <a:t>3</a:t>
            </a:r>
            <a:r>
              <a:rPr lang="en-GB" sz="2000" dirty="0">
                <a:solidFill>
                  <a:schemeClr val="accent2"/>
                </a:solidFill>
              </a:rPr>
              <a:t>.  On an urban high street the risk is high if the car is travelling over the speed limit and you cross the road without looking.</a:t>
            </a:r>
          </a:p>
          <a:p>
            <a:pPr eaLnBrk="1" hangingPunct="1"/>
            <a:endParaRPr lang="en-GB" sz="2000" dirty="0"/>
          </a:p>
        </p:txBody>
      </p:sp>
      <p:grpSp>
        <p:nvGrpSpPr>
          <p:cNvPr id="5125" name="Group 33"/>
          <p:cNvGrpSpPr>
            <a:grpSpLocks/>
          </p:cNvGrpSpPr>
          <p:nvPr/>
        </p:nvGrpSpPr>
        <p:grpSpPr bwMode="auto">
          <a:xfrm>
            <a:off x="1050203" y="3073748"/>
            <a:ext cx="6364952" cy="3055447"/>
            <a:chOff x="567" y="1539"/>
            <a:chExt cx="4672" cy="2781"/>
          </a:xfrm>
        </p:grpSpPr>
        <p:sp>
          <p:nvSpPr>
            <p:cNvPr id="5126" name="AutoShape 6"/>
            <p:cNvSpPr>
              <a:spLocks noChangeAspect="1" noChangeArrowheads="1" noTextEdit="1"/>
            </p:cNvSpPr>
            <p:nvPr/>
          </p:nvSpPr>
          <p:spPr bwMode="auto">
            <a:xfrm>
              <a:off x="567" y="1539"/>
              <a:ext cx="4672" cy="2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5127" name="Line 7"/>
            <p:cNvSpPr>
              <a:spLocks noChangeShapeType="1"/>
            </p:cNvSpPr>
            <p:nvPr/>
          </p:nvSpPr>
          <p:spPr bwMode="auto">
            <a:xfrm>
              <a:off x="1327" y="1966"/>
              <a:ext cx="0" cy="206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28" name="Line 8"/>
            <p:cNvSpPr>
              <a:spLocks noChangeShapeType="1"/>
            </p:cNvSpPr>
            <p:nvPr/>
          </p:nvSpPr>
          <p:spPr bwMode="auto">
            <a:xfrm>
              <a:off x="1327" y="4033"/>
              <a:ext cx="391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5129" name="Text Box 9"/>
            <p:cNvSpPr txBox="1">
              <a:spLocks noChangeArrowheads="1"/>
            </p:cNvSpPr>
            <p:nvPr/>
          </p:nvSpPr>
          <p:spPr bwMode="auto">
            <a:xfrm>
              <a:off x="755" y="1966"/>
              <a:ext cx="554"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High    </a:t>
              </a:r>
              <a:endParaRPr lang="en-GB">
                <a:ea typeface="Times New Roman" pitchFamily="18" charset="0"/>
                <a:cs typeface="Arial" charset="0"/>
              </a:endParaRPr>
            </a:p>
          </p:txBody>
        </p:sp>
        <p:sp>
          <p:nvSpPr>
            <p:cNvPr id="5130" name="Text Box 10"/>
            <p:cNvSpPr txBox="1">
              <a:spLocks noChangeArrowheads="1"/>
            </p:cNvSpPr>
            <p:nvPr/>
          </p:nvSpPr>
          <p:spPr bwMode="auto">
            <a:xfrm>
              <a:off x="755" y="2733"/>
              <a:ext cx="764"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Medium    </a:t>
              </a:r>
              <a:endParaRPr lang="en-GB">
                <a:ea typeface="Times New Roman" pitchFamily="18" charset="0"/>
                <a:cs typeface="Arial" charset="0"/>
              </a:endParaRPr>
            </a:p>
          </p:txBody>
        </p:sp>
        <p:sp>
          <p:nvSpPr>
            <p:cNvPr id="5131" name="Text Box 11"/>
            <p:cNvSpPr txBox="1">
              <a:spLocks noChangeArrowheads="1"/>
            </p:cNvSpPr>
            <p:nvPr/>
          </p:nvSpPr>
          <p:spPr bwMode="auto">
            <a:xfrm>
              <a:off x="755" y="3770"/>
              <a:ext cx="523"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Low    </a:t>
              </a:r>
              <a:endParaRPr lang="en-GB">
                <a:ea typeface="Times New Roman" pitchFamily="18" charset="0"/>
                <a:cs typeface="Arial" charset="0"/>
              </a:endParaRPr>
            </a:p>
          </p:txBody>
        </p:sp>
        <p:sp>
          <p:nvSpPr>
            <p:cNvPr id="5132" name="Text Box 12"/>
            <p:cNvSpPr txBox="1">
              <a:spLocks noChangeArrowheads="1"/>
            </p:cNvSpPr>
            <p:nvPr/>
          </p:nvSpPr>
          <p:spPr bwMode="auto">
            <a:xfrm>
              <a:off x="567" y="1539"/>
              <a:ext cx="1221"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Magnitude of</a:t>
              </a:r>
              <a:endParaRPr lang="en-GB" sz="1100">
                <a:ea typeface="Times New Roman" pitchFamily="18" charset="0"/>
                <a:cs typeface="Arial" charset="0"/>
              </a:endParaRPr>
            </a:p>
            <a:p>
              <a:r>
                <a:rPr lang="en-GB" sz="1200" b="1">
                  <a:solidFill>
                    <a:srgbClr val="000000"/>
                  </a:solidFill>
                  <a:ea typeface="Times New Roman" pitchFamily="18" charset="0"/>
                  <a:cs typeface="Arial" charset="0"/>
                </a:rPr>
                <a:t>hazard or risk     </a:t>
              </a:r>
              <a:endParaRPr lang="en-GB">
                <a:ea typeface="Times New Roman" pitchFamily="18" charset="0"/>
                <a:cs typeface="Arial" charset="0"/>
              </a:endParaRPr>
            </a:p>
          </p:txBody>
        </p:sp>
        <p:sp>
          <p:nvSpPr>
            <p:cNvPr id="5133" name="Text Box 13"/>
            <p:cNvSpPr txBox="1">
              <a:spLocks noChangeArrowheads="1"/>
            </p:cNvSpPr>
            <p:nvPr/>
          </p:nvSpPr>
          <p:spPr bwMode="auto">
            <a:xfrm>
              <a:off x="931" y="4096"/>
              <a:ext cx="826"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Situation   </a:t>
              </a:r>
              <a:endParaRPr lang="en-GB">
                <a:ea typeface="Times New Roman" pitchFamily="18" charset="0"/>
                <a:cs typeface="Arial" charset="0"/>
              </a:endParaRPr>
            </a:p>
          </p:txBody>
        </p:sp>
        <p:sp>
          <p:nvSpPr>
            <p:cNvPr id="5134" name="Text Box 14"/>
            <p:cNvSpPr txBox="1">
              <a:spLocks noChangeArrowheads="1"/>
            </p:cNvSpPr>
            <p:nvPr/>
          </p:nvSpPr>
          <p:spPr bwMode="auto">
            <a:xfrm>
              <a:off x="1634"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1</a:t>
              </a:r>
              <a:endParaRPr lang="en-GB">
                <a:ea typeface="Times New Roman" pitchFamily="18" charset="0"/>
                <a:cs typeface="Arial" charset="0"/>
              </a:endParaRPr>
            </a:p>
          </p:txBody>
        </p:sp>
        <p:sp>
          <p:nvSpPr>
            <p:cNvPr id="5135" name="Text Box 15"/>
            <p:cNvSpPr txBox="1">
              <a:spLocks noChangeArrowheads="1"/>
            </p:cNvSpPr>
            <p:nvPr/>
          </p:nvSpPr>
          <p:spPr bwMode="auto">
            <a:xfrm>
              <a:off x="2338" y="4096"/>
              <a:ext cx="189"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2</a:t>
              </a:r>
              <a:endParaRPr lang="en-GB">
                <a:ea typeface="Times New Roman" pitchFamily="18" charset="0"/>
                <a:cs typeface="Arial" charset="0"/>
              </a:endParaRPr>
            </a:p>
          </p:txBody>
        </p:sp>
        <p:sp>
          <p:nvSpPr>
            <p:cNvPr id="5136" name="Text Box 16"/>
            <p:cNvSpPr txBox="1">
              <a:spLocks noChangeArrowheads="1"/>
            </p:cNvSpPr>
            <p:nvPr/>
          </p:nvSpPr>
          <p:spPr bwMode="auto">
            <a:xfrm>
              <a:off x="3085"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3</a:t>
              </a:r>
              <a:endParaRPr lang="en-GB">
                <a:ea typeface="Times New Roman" pitchFamily="18" charset="0"/>
                <a:cs typeface="Arial" charset="0"/>
              </a:endParaRPr>
            </a:p>
          </p:txBody>
        </p:sp>
        <p:sp>
          <p:nvSpPr>
            <p:cNvPr id="5137" name="Text Box 17"/>
            <p:cNvSpPr txBox="1">
              <a:spLocks noChangeArrowheads="1"/>
            </p:cNvSpPr>
            <p:nvPr/>
          </p:nvSpPr>
          <p:spPr bwMode="auto">
            <a:xfrm>
              <a:off x="3788"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4</a:t>
              </a:r>
              <a:endParaRPr lang="en-GB">
                <a:ea typeface="Times New Roman" pitchFamily="18" charset="0"/>
                <a:cs typeface="Arial" charset="0"/>
              </a:endParaRPr>
            </a:p>
          </p:txBody>
        </p:sp>
        <p:sp>
          <p:nvSpPr>
            <p:cNvPr id="5138" name="Text Box 18"/>
            <p:cNvSpPr txBox="1">
              <a:spLocks noChangeArrowheads="1"/>
            </p:cNvSpPr>
            <p:nvPr/>
          </p:nvSpPr>
          <p:spPr bwMode="auto">
            <a:xfrm>
              <a:off x="4447"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5</a:t>
              </a:r>
              <a:endParaRPr lang="en-GB">
                <a:ea typeface="Times New Roman" pitchFamily="18" charset="0"/>
                <a:cs typeface="Arial" charset="0"/>
              </a:endParaRPr>
            </a:p>
          </p:txBody>
        </p:sp>
        <p:sp>
          <p:nvSpPr>
            <p:cNvPr id="5139" name="Rectangle 19"/>
            <p:cNvSpPr>
              <a:spLocks noChangeArrowheads="1"/>
            </p:cNvSpPr>
            <p:nvPr/>
          </p:nvSpPr>
          <p:spPr bwMode="auto">
            <a:xfrm>
              <a:off x="1590" y="1966"/>
              <a:ext cx="132" cy="2067"/>
            </a:xfrm>
            <a:prstGeom prst="rect">
              <a:avLst/>
            </a:prstGeom>
            <a:solidFill>
              <a:srgbClr val="FF0066"/>
            </a:solidFill>
            <a:ln w="9525">
              <a:solidFill>
                <a:srgbClr val="000000"/>
              </a:solidFill>
              <a:miter lim="800000"/>
              <a:headEnd/>
              <a:tailEnd/>
            </a:ln>
          </p:spPr>
          <p:txBody>
            <a:bodyPr anchor="ctr"/>
            <a:lstStyle/>
            <a:p>
              <a:endParaRPr lang="en-US"/>
            </a:p>
          </p:txBody>
        </p:sp>
        <p:sp>
          <p:nvSpPr>
            <p:cNvPr id="5140" name="Rectangle 20"/>
            <p:cNvSpPr>
              <a:spLocks noChangeArrowheads="1"/>
            </p:cNvSpPr>
            <p:nvPr/>
          </p:nvSpPr>
          <p:spPr bwMode="auto">
            <a:xfrm>
              <a:off x="2294" y="1966"/>
              <a:ext cx="132" cy="2067"/>
            </a:xfrm>
            <a:prstGeom prst="rect">
              <a:avLst/>
            </a:prstGeom>
            <a:solidFill>
              <a:srgbClr val="FF0066"/>
            </a:solidFill>
            <a:ln w="9525">
              <a:solidFill>
                <a:srgbClr val="000000"/>
              </a:solidFill>
              <a:miter lim="800000"/>
              <a:headEnd/>
              <a:tailEnd/>
            </a:ln>
          </p:spPr>
          <p:txBody>
            <a:bodyPr anchor="ctr"/>
            <a:lstStyle/>
            <a:p>
              <a:endParaRPr lang="en-US"/>
            </a:p>
          </p:txBody>
        </p:sp>
        <p:sp>
          <p:nvSpPr>
            <p:cNvPr id="5141" name="Rectangle 21"/>
            <p:cNvSpPr>
              <a:spLocks noChangeArrowheads="1"/>
            </p:cNvSpPr>
            <p:nvPr/>
          </p:nvSpPr>
          <p:spPr bwMode="auto">
            <a:xfrm>
              <a:off x="2997" y="1966"/>
              <a:ext cx="132" cy="2067"/>
            </a:xfrm>
            <a:prstGeom prst="rect">
              <a:avLst/>
            </a:prstGeom>
            <a:solidFill>
              <a:srgbClr val="FF0066"/>
            </a:solidFill>
            <a:ln w="9525">
              <a:solidFill>
                <a:srgbClr val="000000"/>
              </a:solidFill>
              <a:miter lim="800000"/>
              <a:headEnd/>
              <a:tailEnd/>
            </a:ln>
          </p:spPr>
          <p:txBody>
            <a:bodyPr anchor="ctr"/>
            <a:lstStyle/>
            <a:p>
              <a:endParaRPr lang="en-US"/>
            </a:p>
          </p:txBody>
        </p:sp>
        <p:sp>
          <p:nvSpPr>
            <p:cNvPr id="5142" name="Rectangle 24"/>
            <p:cNvSpPr>
              <a:spLocks noChangeArrowheads="1"/>
            </p:cNvSpPr>
            <p:nvPr/>
          </p:nvSpPr>
          <p:spPr bwMode="auto">
            <a:xfrm>
              <a:off x="1767" y="1966"/>
              <a:ext cx="131" cy="2067"/>
            </a:xfrm>
            <a:prstGeom prst="rect">
              <a:avLst/>
            </a:prstGeom>
            <a:solidFill>
              <a:srgbClr val="66FF66"/>
            </a:solidFill>
            <a:ln w="9525">
              <a:solidFill>
                <a:srgbClr val="000000"/>
              </a:solidFill>
              <a:miter lim="800000"/>
              <a:headEnd/>
              <a:tailEnd/>
            </a:ln>
          </p:spPr>
          <p:txBody>
            <a:bodyPr anchor="ctr"/>
            <a:lstStyle/>
            <a:p>
              <a:endParaRPr lang="en-US"/>
            </a:p>
          </p:txBody>
        </p:sp>
        <p:sp>
          <p:nvSpPr>
            <p:cNvPr id="5143" name="Rectangle 25"/>
            <p:cNvSpPr>
              <a:spLocks noChangeArrowheads="1"/>
            </p:cNvSpPr>
            <p:nvPr/>
          </p:nvSpPr>
          <p:spPr bwMode="auto">
            <a:xfrm>
              <a:off x="2469" y="3813"/>
              <a:ext cx="132" cy="220"/>
            </a:xfrm>
            <a:prstGeom prst="rect">
              <a:avLst/>
            </a:prstGeom>
            <a:solidFill>
              <a:srgbClr val="66FF66"/>
            </a:solidFill>
            <a:ln w="9525">
              <a:solidFill>
                <a:srgbClr val="000000"/>
              </a:solidFill>
              <a:miter lim="800000"/>
              <a:headEnd/>
              <a:tailEnd/>
            </a:ln>
          </p:spPr>
          <p:txBody>
            <a:bodyPr anchor="ctr"/>
            <a:lstStyle/>
            <a:p>
              <a:endParaRPr lang="en-US"/>
            </a:p>
          </p:txBody>
        </p:sp>
        <p:sp>
          <p:nvSpPr>
            <p:cNvPr id="5144" name="Rectangle 26"/>
            <p:cNvSpPr>
              <a:spLocks noChangeArrowheads="1"/>
            </p:cNvSpPr>
            <p:nvPr/>
          </p:nvSpPr>
          <p:spPr bwMode="auto">
            <a:xfrm>
              <a:off x="3172" y="1966"/>
              <a:ext cx="132" cy="2067"/>
            </a:xfrm>
            <a:prstGeom prst="rect">
              <a:avLst/>
            </a:prstGeom>
            <a:solidFill>
              <a:srgbClr val="66FF66"/>
            </a:solidFill>
            <a:ln w="9525">
              <a:solidFill>
                <a:srgbClr val="000000"/>
              </a:solidFill>
              <a:miter lim="800000"/>
              <a:headEnd/>
              <a:tailEnd/>
            </a:ln>
          </p:spPr>
          <p:txBody>
            <a:bodyPr anchor="ctr"/>
            <a:lstStyle/>
            <a:p>
              <a:endParaRPr lang="en-US"/>
            </a:p>
          </p:txBody>
        </p:sp>
        <p:sp>
          <p:nvSpPr>
            <p:cNvPr id="5145" name="Rectangle 29"/>
            <p:cNvSpPr>
              <a:spLocks noChangeArrowheads="1"/>
            </p:cNvSpPr>
            <p:nvPr/>
          </p:nvSpPr>
          <p:spPr bwMode="auto">
            <a:xfrm>
              <a:off x="2557" y="1659"/>
              <a:ext cx="132" cy="131"/>
            </a:xfrm>
            <a:prstGeom prst="rect">
              <a:avLst/>
            </a:prstGeom>
            <a:solidFill>
              <a:srgbClr val="FF0066"/>
            </a:solidFill>
            <a:ln w="9525">
              <a:solidFill>
                <a:srgbClr val="000000"/>
              </a:solidFill>
              <a:miter lim="800000"/>
              <a:headEnd/>
              <a:tailEnd/>
            </a:ln>
          </p:spPr>
          <p:txBody>
            <a:bodyPr lIns="63094" tIns="31547" rIns="63094" bIns="31547" anchor="ctr"/>
            <a:lstStyle/>
            <a:p>
              <a:endParaRPr lang="en-US"/>
            </a:p>
          </p:txBody>
        </p:sp>
        <p:sp>
          <p:nvSpPr>
            <p:cNvPr id="5146" name="Rectangle 30"/>
            <p:cNvSpPr>
              <a:spLocks noChangeArrowheads="1"/>
            </p:cNvSpPr>
            <p:nvPr/>
          </p:nvSpPr>
          <p:spPr bwMode="auto">
            <a:xfrm>
              <a:off x="3613" y="1659"/>
              <a:ext cx="132" cy="131"/>
            </a:xfrm>
            <a:prstGeom prst="rect">
              <a:avLst/>
            </a:prstGeom>
            <a:solidFill>
              <a:srgbClr val="66FF66"/>
            </a:solidFill>
            <a:ln w="9525">
              <a:solidFill>
                <a:srgbClr val="000000"/>
              </a:solidFill>
              <a:miter lim="800000"/>
              <a:headEnd/>
              <a:tailEnd/>
            </a:ln>
          </p:spPr>
          <p:txBody>
            <a:bodyPr lIns="63094" tIns="31547" rIns="63094" bIns="31547" anchor="ctr"/>
            <a:lstStyle/>
            <a:p>
              <a:endParaRPr lang="en-US"/>
            </a:p>
          </p:txBody>
        </p:sp>
        <p:sp>
          <p:nvSpPr>
            <p:cNvPr id="5147" name="Text Box 31"/>
            <p:cNvSpPr txBox="1">
              <a:spLocks noChangeArrowheads="1"/>
            </p:cNvSpPr>
            <p:nvPr/>
          </p:nvSpPr>
          <p:spPr bwMode="auto">
            <a:xfrm>
              <a:off x="2733" y="1614"/>
              <a:ext cx="717"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Hazard    </a:t>
              </a:r>
              <a:endParaRPr lang="en-GB">
                <a:ea typeface="Times New Roman" pitchFamily="18" charset="0"/>
                <a:cs typeface="Arial" charset="0"/>
              </a:endParaRPr>
            </a:p>
          </p:txBody>
        </p:sp>
        <p:sp>
          <p:nvSpPr>
            <p:cNvPr id="5148" name="Text Box 32"/>
            <p:cNvSpPr txBox="1">
              <a:spLocks noChangeArrowheads="1"/>
            </p:cNvSpPr>
            <p:nvPr/>
          </p:nvSpPr>
          <p:spPr bwMode="auto">
            <a:xfrm>
              <a:off x="3788" y="1614"/>
              <a:ext cx="539"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Risk    </a:t>
              </a:r>
              <a:endParaRPr lang="en-GB">
                <a:ea typeface="Times New Roman" pitchFamily="18" charset="0"/>
                <a:cs typeface="Arial" charset="0"/>
              </a:endParaRPr>
            </a:p>
          </p:txBody>
        </p:sp>
      </p:grpSp>
    </p:spTree>
    <p:extLst>
      <p:ext uri="{BB962C8B-B14F-4D97-AF65-F5344CB8AC3E}">
        <p14:creationId xmlns:p14="http://schemas.microsoft.com/office/powerpoint/2010/main" val="11391349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686050" y="188913"/>
            <a:ext cx="3770313" cy="94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3200" b="1">
                <a:solidFill>
                  <a:schemeClr val="accent2"/>
                </a:solidFill>
              </a:rPr>
              <a:t>Risk Assessments</a:t>
            </a:r>
          </a:p>
          <a:p>
            <a:pPr algn="ctr" eaLnBrk="1" hangingPunct="1"/>
            <a:r>
              <a:rPr lang="en-GB" sz="2400" b="1">
                <a:solidFill>
                  <a:schemeClr val="accent2"/>
                </a:solidFill>
              </a:rPr>
              <a:t>Crossing the road</a:t>
            </a:r>
          </a:p>
        </p:txBody>
      </p:sp>
      <p:sp>
        <p:nvSpPr>
          <p:cNvPr id="6147" name="Rectangle 3"/>
          <p:cNvSpPr>
            <a:spLocks noChangeArrowheads="1"/>
          </p:cNvSpPr>
          <p:nvPr/>
        </p:nvSpPr>
        <p:spPr bwMode="auto">
          <a:xfrm>
            <a:off x="1866900" y="1860550"/>
            <a:ext cx="541178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US"/>
          </a:p>
        </p:txBody>
      </p:sp>
      <p:sp>
        <p:nvSpPr>
          <p:cNvPr id="6148" name="Text Box 4"/>
          <p:cNvSpPr txBox="1">
            <a:spLocks noChangeArrowheads="1"/>
          </p:cNvSpPr>
          <p:nvPr/>
        </p:nvSpPr>
        <p:spPr bwMode="auto">
          <a:xfrm>
            <a:off x="180181" y="1585913"/>
            <a:ext cx="8785225" cy="189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3538" indent="-363538"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2000" dirty="0">
                <a:solidFill>
                  <a:schemeClr val="accent2"/>
                </a:solidFill>
              </a:rPr>
              <a:t>A moving car is a hazard.  The consequence is that it could kill you.</a:t>
            </a:r>
          </a:p>
          <a:p>
            <a:pPr eaLnBrk="1" hangingPunct="1"/>
            <a:endParaRPr lang="en-GB" sz="2000" dirty="0">
              <a:solidFill>
                <a:schemeClr val="accent2"/>
              </a:solidFill>
            </a:endParaRPr>
          </a:p>
          <a:p>
            <a:pPr eaLnBrk="1" hangingPunct="1"/>
            <a:r>
              <a:rPr lang="en-GB" sz="2000" b="1" dirty="0">
                <a:solidFill>
                  <a:schemeClr val="accent2"/>
                </a:solidFill>
              </a:rPr>
              <a:t>4</a:t>
            </a:r>
            <a:r>
              <a:rPr lang="en-GB" sz="2000" dirty="0">
                <a:solidFill>
                  <a:schemeClr val="accent2"/>
                </a:solidFill>
              </a:rPr>
              <a:t>.  The risk is medium if the driver is observing the speed limit and you run across its path estimating a safe gap.</a:t>
            </a:r>
          </a:p>
          <a:p>
            <a:pPr eaLnBrk="1" hangingPunct="1"/>
            <a:endParaRPr lang="en-GB" sz="2000" dirty="0"/>
          </a:p>
          <a:p>
            <a:pPr eaLnBrk="1" hangingPunct="1"/>
            <a:endParaRPr lang="en-GB" dirty="0"/>
          </a:p>
        </p:txBody>
      </p:sp>
      <p:grpSp>
        <p:nvGrpSpPr>
          <p:cNvPr id="6149" name="Group 33"/>
          <p:cNvGrpSpPr>
            <a:grpSpLocks/>
          </p:cNvGrpSpPr>
          <p:nvPr/>
        </p:nvGrpSpPr>
        <p:grpSpPr bwMode="auto">
          <a:xfrm>
            <a:off x="894328" y="3025288"/>
            <a:ext cx="6384359" cy="3140122"/>
            <a:chOff x="567" y="1539"/>
            <a:chExt cx="4672" cy="2781"/>
          </a:xfrm>
        </p:grpSpPr>
        <p:sp>
          <p:nvSpPr>
            <p:cNvPr id="6150" name="AutoShape 6"/>
            <p:cNvSpPr>
              <a:spLocks noChangeAspect="1" noChangeArrowheads="1" noTextEdit="1"/>
            </p:cNvSpPr>
            <p:nvPr/>
          </p:nvSpPr>
          <p:spPr bwMode="auto">
            <a:xfrm>
              <a:off x="567" y="1539"/>
              <a:ext cx="4672" cy="2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6151" name="Line 7"/>
            <p:cNvSpPr>
              <a:spLocks noChangeShapeType="1"/>
            </p:cNvSpPr>
            <p:nvPr/>
          </p:nvSpPr>
          <p:spPr bwMode="auto">
            <a:xfrm>
              <a:off x="1327" y="1966"/>
              <a:ext cx="0" cy="206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52" name="Line 8"/>
            <p:cNvSpPr>
              <a:spLocks noChangeShapeType="1"/>
            </p:cNvSpPr>
            <p:nvPr/>
          </p:nvSpPr>
          <p:spPr bwMode="auto">
            <a:xfrm>
              <a:off x="1327" y="4033"/>
              <a:ext cx="3912"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6153" name="Text Box 9"/>
            <p:cNvSpPr txBox="1">
              <a:spLocks noChangeArrowheads="1"/>
            </p:cNvSpPr>
            <p:nvPr/>
          </p:nvSpPr>
          <p:spPr bwMode="auto">
            <a:xfrm>
              <a:off x="755" y="1966"/>
              <a:ext cx="554"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High    </a:t>
              </a:r>
              <a:endParaRPr lang="en-GB">
                <a:ea typeface="Times New Roman" pitchFamily="18" charset="0"/>
                <a:cs typeface="Arial" charset="0"/>
              </a:endParaRPr>
            </a:p>
          </p:txBody>
        </p:sp>
        <p:sp>
          <p:nvSpPr>
            <p:cNvPr id="6154" name="Text Box 10"/>
            <p:cNvSpPr txBox="1">
              <a:spLocks noChangeArrowheads="1"/>
            </p:cNvSpPr>
            <p:nvPr/>
          </p:nvSpPr>
          <p:spPr bwMode="auto">
            <a:xfrm>
              <a:off x="755" y="2733"/>
              <a:ext cx="764"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Medium    </a:t>
              </a:r>
              <a:endParaRPr lang="en-GB">
                <a:ea typeface="Times New Roman" pitchFamily="18" charset="0"/>
                <a:cs typeface="Arial" charset="0"/>
              </a:endParaRPr>
            </a:p>
          </p:txBody>
        </p:sp>
        <p:sp>
          <p:nvSpPr>
            <p:cNvPr id="6155" name="Text Box 11"/>
            <p:cNvSpPr txBox="1">
              <a:spLocks noChangeArrowheads="1"/>
            </p:cNvSpPr>
            <p:nvPr/>
          </p:nvSpPr>
          <p:spPr bwMode="auto">
            <a:xfrm>
              <a:off x="755" y="3770"/>
              <a:ext cx="523"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Low    </a:t>
              </a:r>
              <a:endParaRPr lang="en-GB">
                <a:ea typeface="Times New Roman" pitchFamily="18" charset="0"/>
                <a:cs typeface="Arial" charset="0"/>
              </a:endParaRPr>
            </a:p>
          </p:txBody>
        </p:sp>
        <p:sp>
          <p:nvSpPr>
            <p:cNvPr id="6156" name="Text Box 12"/>
            <p:cNvSpPr txBox="1">
              <a:spLocks noChangeArrowheads="1"/>
            </p:cNvSpPr>
            <p:nvPr/>
          </p:nvSpPr>
          <p:spPr bwMode="auto">
            <a:xfrm>
              <a:off x="567" y="1539"/>
              <a:ext cx="1221"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Magnitude of</a:t>
              </a:r>
              <a:endParaRPr lang="en-GB" sz="1100">
                <a:ea typeface="Times New Roman" pitchFamily="18" charset="0"/>
                <a:cs typeface="Arial" charset="0"/>
              </a:endParaRPr>
            </a:p>
            <a:p>
              <a:r>
                <a:rPr lang="en-GB" sz="1200" b="1">
                  <a:solidFill>
                    <a:srgbClr val="000000"/>
                  </a:solidFill>
                  <a:ea typeface="Times New Roman" pitchFamily="18" charset="0"/>
                  <a:cs typeface="Arial" charset="0"/>
                </a:rPr>
                <a:t>hazard or risk     </a:t>
              </a:r>
              <a:endParaRPr lang="en-GB">
                <a:ea typeface="Times New Roman" pitchFamily="18" charset="0"/>
                <a:cs typeface="Arial" charset="0"/>
              </a:endParaRPr>
            </a:p>
          </p:txBody>
        </p:sp>
        <p:sp>
          <p:nvSpPr>
            <p:cNvPr id="6157" name="Text Box 13"/>
            <p:cNvSpPr txBox="1">
              <a:spLocks noChangeArrowheads="1"/>
            </p:cNvSpPr>
            <p:nvPr/>
          </p:nvSpPr>
          <p:spPr bwMode="auto">
            <a:xfrm>
              <a:off x="931" y="4096"/>
              <a:ext cx="826"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Situation   </a:t>
              </a:r>
              <a:endParaRPr lang="en-GB">
                <a:ea typeface="Times New Roman" pitchFamily="18" charset="0"/>
                <a:cs typeface="Arial" charset="0"/>
              </a:endParaRPr>
            </a:p>
          </p:txBody>
        </p:sp>
        <p:sp>
          <p:nvSpPr>
            <p:cNvPr id="6158" name="Text Box 14"/>
            <p:cNvSpPr txBox="1">
              <a:spLocks noChangeArrowheads="1"/>
            </p:cNvSpPr>
            <p:nvPr/>
          </p:nvSpPr>
          <p:spPr bwMode="auto">
            <a:xfrm>
              <a:off x="1634"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1</a:t>
              </a:r>
              <a:endParaRPr lang="en-GB">
                <a:ea typeface="Times New Roman" pitchFamily="18" charset="0"/>
                <a:cs typeface="Arial" charset="0"/>
              </a:endParaRPr>
            </a:p>
          </p:txBody>
        </p:sp>
        <p:sp>
          <p:nvSpPr>
            <p:cNvPr id="6159" name="Text Box 15"/>
            <p:cNvSpPr txBox="1">
              <a:spLocks noChangeArrowheads="1"/>
            </p:cNvSpPr>
            <p:nvPr/>
          </p:nvSpPr>
          <p:spPr bwMode="auto">
            <a:xfrm>
              <a:off x="2338" y="4096"/>
              <a:ext cx="189"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2</a:t>
              </a:r>
              <a:endParaRPr lang="en-GB">
                <a:ea typeface="Times New Roman" pitchFamily="18" charset="0"/>
                <a:cs typeface="Arial" charset="0"/>
              </a:endParaRPr>
            </a:p>
          </p:txBody>
        </p:sp>
        <p:sp>
          <p:nvSpPr>
            <p:cNvPr id="6160" name="Text Box 16"/>
            <p:cNvSpPr txBox="1">
              <a:spLocks noChangeArrowheads="1"/>
            </p:cNvSpPr>
            <p:nvPr/>
          </p:nvSpPr>
          <p:spPr bwMode="auto">
            <a:xfrm>
              <a:off x="3085"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3</a:t>
              </a:r>
              <a:endParaRPr lang="en-GB">
                <a:ea typeface="Times New Roman" pitchFamily="18" charset="0"/>
                <a:cs typeface="Arial" charset="0"/>
              </a:endParaRPr>
            </a:p>
          </p:txBody>
        </p:sp>
        <p:sp>
          <p:nvSpPr>
            <p:cNvPr id="6161" name="Text Box 17"/>
            <p:cNvSpPr txBox="1">
              <a:spLocks noChangeArrowheads="1"/>
            </p:cNvSpPr>
            <p:nvPr/>
          </p:nvSpPr>
          <p:spPr bwMode="auto">
            <a:xfrm>
              <a:off x="3788"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4</a:t>
              </a:r>
              <a:endParaRPr lang="en-GB">
                <a:ea typeface="Times New Roman" pitchFamily="18" charset="0"/>
                <a:cs typeface="Arial" charset="0"/>
              </a:endParaRPr>
            </a:p>
          </p:txBody>
        </p:sp>
        <p:sp>
          <p:nvSpPr>
            <p:cNvPr id="6162" name="Text Box 18"/>
            <p:cNvSpPr txBox="1">
              <a:spLocks noChangeArrowheads="1"/>
            </p:cNvSpPr>
            <p:nvPr/>
          </p:nvSpPr>
          <p:spPr bwMode="auto">
            <a:xfrm>
              <a:off x="4447" y="4096"/>
              <a:ext cx="190" cy="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5</a:t>
              </a:r>
              <a:endParaRPr lang="en-GB">
                <a:ea typeface="Times New Roman" pitchFamily="18" charset="0"/>
                <a:cs typeface="Arial" charset="0"/>
              </a:endParaRPr>
            </a:p>
          </p:txBody>
        </p:sp>
        <p:sp>
          <p:nvSpPr>
            <p:cNvPr id="6163" name="Rectangle 19"/>
            <p:cNvSpPr>
              <a:spLocks noChangeArrowheads="1"/>
            </p:cNvSpPr>
            <p:nvPr/>
          </p:nvSpPr>
          <p:spPr bwMode="auto">
            <a:xfrm>
              <a:off x="1590" y="1966"/>
              <a:ext cx="132" cy="2067"/>
            </a:xfrm>
            <a:prstGeom prst="rect">
              <a:avLst/>
            </a:prstGeom>
            <a:solidFill>
              <a:srgbClr val="FF0066"/>
            </a:solidFill>
            <a:ln w="9525">
              <a:solidFill>
                <a:srgbClr val="000000"/>
              </a:solidFill>
              <a:miter lim="800000"/>
              <a:headEnd/>
              <a:tailEnd/>
            </a:ln>
          </p:spPr>
          <p:txBody>
            <a:bodyPr anchor="ctr"/>
            <a:lstStyle/>
            <a:p>
              <a:endParaRPr lang="en-US"/>
            </a:p>
          </p:txBody>
        </p:sp>
        <p:sp>
          <p:nvSpPr>
            <p:cNvPr id="6164" name="Rectangle 20"/>
            <p:cNvSpPr>
              <a:spLocks noChangeArrowheads="1"/>
            </p:cNvSpPr>
            <p:nvPr/>
          </p:nvSpPr>
          <p:spPr bwMode="auto">
            <a:xfrm>
              <a:off x="2294" y="1966"/>
              <a:ext cx="132" cy="2067"/>
            </a:xfrm>
            <a:prstGeom prst="rect">
              <a:avLst/>
            </a:prstGeom>
            <a:solidFill>
              <a:srgbClr val="FF0066"/>
            </a:solidFill>
            <a:ln w="9525">
              <a:solidFill>
                <a:srgbClr val="000000"/>
              </a:solidFill>
              <a:miter lim="800000"/>
              <a:headEnd/>
              <a:tailEnd/>
            </a:ln>
          </p:spPr>
          <p:txBody>
            <a:bodyPr anchor="ctr"/>
            <a:lstStyle/>
            <a:p>
              <a:endParaRPr lang="en-US"/>
            </a:p>
          </p:txBody>
        </p:sp>
        <p:sp>
          <p:nvSpPr>
            <p:cNvPr id="6165" name="Rectangle 21"/>
            <p:cNvSpPr>
              <a:spLocks noChangeArrowheads="1"/>
            </p:cNvSpPr>
            <p:nvPr/>
          </p:nvSpPr>
          <p:spPr bwMode="auto">
            <a:xfrm>
              <a:off x="2997" y="1966"/>
              <a:ext cx="132" cy="2067"/>
            </a:xfrm>
            <a:prstGeom prst="rect">
              <a:avLst/>
            </a:prstGeom>
            <a:solidFill>
              <a:srgbClr val="FF0066"/>
            </a:solidFill>
            <a:ln w="9525">
              <a:solidFill>
                <a:srgbClr val="000000"/>
              </a:solidFill>
              <a:miter lim="800000"/>
              <a:headEnd/>
              <a:tailEnd/>
            </a:ln>
          </p:spPr>
          <p:txBody>
            <a:bodyPr anchor="ctr"/>
            <a:lstStyle/>
            <a:p>
              <a:endParaRPr lang="en-US"/>
            </a:p>
          </p:txBody>
        </p:sp>
        <p:sp>
          <p:nvSpPr>
            <p:cNvPr id="6166" name="Rectangle 22"/>
            <p:cNvSpPr>
              <a:spLocks noChangeArrowheads="1"/>
            </p:cNvSpPr>
            <p:nvPr/>
          </p:nvSpPr>
          <p:spPr bwMode="auto">
            <a:xfrm>
              <a:off x="3701" y="1966"/>
              <a:ext cx="132" cy="2067"/>
            </a:xfrm>
            <a:prstGeom prst="rect">
              <a:avLst/>
            </a:prstGeom>
            <a:solidFill>
              <a:srgbClr val="FF0066"/>
            </a:solidFill>
            <a:ln w="9525">
              <a:solidFill>
                <a:srgbClr val="000000"/>
              </a:solidFill>
              <a:miter lim="800000"/>
              <a:headEnd/>
              <a:tailEnd/>
            </a:ln>
          </p:spPr>
          <p:txBody>
            <a:bodyPr anchor="ctr"/>
            <a:lstStyle/>
            <a:p>
              <a:endParaRPr lang="en-US"/>
            </a:p>
          </p:txBody>
        </p:sp>
        <p:sp>
          <p:nvSpPr>
            <p:cNvPr id="6167" name="Rectangle 24"/>
            <p:cNvSpPr>
              <a:spLocks noChangeArrowheads="1"/>
            </p:cNvSpPr>
            <p:nvPr/>
          </p:nvSpPr>
          <p:spPr bwMode="auto">
            <a:xfrm>
              <a:off x="1767" y="1966"/>
              <a:ext cx="131" cy="2067"/>
            </a:xfrm>
            <a:prstGeom prst="rect">
              <a:avLst/>
            </a:prstGeom>
            <a:solidFill>
              <a:srgbClr val="66FF66"/>
            </a:solidFill>
            <a:ln w="9525">
              <a:solidFill>
                <a:srgbClr val="000000"/>
              </a:solidFill>
              <a:miter lim="800000"/>
              <a:headEnd/>
              <a:tailEnd/>
            </a:ln>
          </p:spPr>
          <p:txBody>
            <a:bodyPr anchor="ctr"/>
            <a:lstStyle/>
            <a:p>
              <a:endParaRPr lang="en-US"/>
            </a:p>
          </p:txBody>
        </p:sp>
        <p:sp>
          <p:nvSpPr>
            <p:cNvPr id="6168" name="Rectangle 25"/>
            <p:cNvSpPr>
              <a:spLocks noChangeArrowheads="1"/>
            </p:cNvSpPr>
            <p:nvPr/>
          </p:nvSpPr>
          <p:spPr bwMode="auto">
            <a:xfrm>
              <a:off x="2469" y="3813"/>
              <a:ext cx="132" cy="220"/>
            </a:xfrm>
            <a:prstGeom prst="rect">
              <a:avLst/>
            </a:prstGeom>
            <a:solidFill>
              <a:srgbClr val="66FF66"/>
            </a:solidFill>
            <a:ln w="9525">
              <a:solidFill>
                <a:srgbClr val="000000"/>
              </a:solidFill>
              <a:miter lim="800000"/>
              <a:headEnd/>
              <a:tailEnd/>
            </a:ln>
          </p:spPr>
          <p:txBody>
            <a:bodyPr anchor="ctr"/>
            <a:lstStyle/>
            <a:p>
              <a:endParaRPr lang="en-US"/>
            </a:p>
          </p:txBody>
        </p:sp>
        <p:sp>
          <p:nvSpPr>
            <p:cNvPr id="6169" name="Rectangle 26"/>
            <p:cNvSpPr>
              <a:spLocks noChangeArrowheads="1"/>
            </p:cNvSpPr>
            <p:nvPr/>
          </p:nvSpPr>
          <p:spPr bwMode="auto">
            <a:xfrm>
              <a:off x="3172" y="1966"/>
              <a:ext cx="132" cy="2067"/>
            </a:xfrm>
            <a:prstGeom prst="rect">
              <a:avLst/>
            </a:prstGeom>
            <a:solidFill>
              <a:srgbClr val="66FF66"/>
            </a:solidFill>
            <a:ln w="9525">
              <a:solidFill>
                <a:srgbClr val="000000"/>
              </a:solidFill>
              <a:miter lim="800000"/>
              <a:headEnd/>
              <a:tailEnd/>
            </a:ln>
          </p:spPr>
          <p:txBody>
            <a:bodyPr anchor="ctr"/>
            <a:lstStyle/>
            <a:p>
              <a:endParaRPr lang="en-US"/>
            </a:p>
          </p:txBody>
        </p:sp>
        <p:sp>
          <p:nvSpPr>
            <p:cNvPr id="6170" name="Rectangle 27"/>
            <p:cNvSpPr>
              <a:spLocks noChangeArrowheads="1"/>
            </p:cNvSpPr>
            <p:nvPr/>
          </p:nvSpPr>
          <p:spPr bwMode="auto">
            <a:xfrm>
              <a:off x="3875" y="2934"/>
              <a:ext cx="133" cy="1099"/>
            </a:xfrm>
            <a:prstGeom prst="rect">
              <a:avLst/>
            </a:prstGeom>
            <a:solidFill>
              <a:srgbClr val="66FF66"/>
            </a:solidFill>
            <a:ln w="9525">
              <a:solidFill>
                <a:srgbClr val="000000"/>
              </a:solidFill>
              <a:miter lim="800000"/>
              <a:headEnd/>
              <a:tailEnd/>
            </a:ln>
          </p:spPr>
          <p:txBody>
            <a:bodyPr anchor="ctr"/>
            <a:lstStyle/>
            <a:p>
              <a:endParaRPr lang="en-US"/>
            </a:p>
          </p:txBody>
        </p:sp>
        <p:sp>
          <p:nvSpPr>
            <p:cNvPr id="6171" name="Rectangle 29"/>
            <p:cNvSpPr>
              <a:spLocks noChangeArrowheads="1"/>
            </p:cNvSpPr>
            <p:nvPr/>
          </p:nvSpPr>
          <p:spPr bwMode="auto">
            <a:xfrm>
              <a:off x="2557" y="1659"/>
              <a:ext cx="132" cy="131"/>
            </a:xfrm>
            <a:prstGeom prst="rect">
              <a:avLst/>
            </a:prstGeom>
            <a:solidFill>
              <a:srgbClr val="FF0066"/>
            </a:solidFill>
            <a:ln w="9525">
              <a:solidFill>
                <a:srgbClr val="000000"/>
              </a:solidFill>
              <a:miter lim="800000"/>
              <a:headEnd/>
              <a:tailEnd/>
            </a:ln>
          </p:spPr>
          <p:txBody>
            <a:bodyPr lIns="63094" tIns="31547" rIns="63094" bIns="31547" anchor="ctr"/>
            <a:lstStyle/>
            <a:p>
              <a:endParaRPr lang="en-US"/>
            </a:p>
          </p:txBody>
        </p:sp>
        <p:sp>
          <p:nvSpPr>
            <p:cNvPr id="6172" name="Rectangle 30"/>
            <p:cNvSpPr>
              <a:spLocks noChangeArrowheads="1"/>
            </p:cNvSpPr>
            <p:nvPr/>
          </p:nvSpPr>
          <p:spPr bwMode="auto">
            <a:xfrm>
              <a:off x="3613" y="1659"/>
              <a:ext cx="132" cy="131"/>
            </a:xfrm>
            <a:prstGeom prst="rect">
              <a:avLst/>
            </a:prstGeom>
            <a:solidFill>
              <a:srgbClr val="66FF66"/>
            </a:solidFill>
            <a:ln w="9525">
              <a:solidFill>
                <a:srgbClr val="000000"/>
              </a:solidFill>
              <a:miter lim="800000"/>
              <a:headEnd/>
              <a:tailEnd/>
            </a:ln>
          </p:spPr>
          <p:txBody>
            <a:bodyPr lIns="63094" tIns="31547" rIns="63094" bIns="31547" anchor="ctr"/>
            <a:lstStyle/>
            <a:p>
              <a:endParaRPr lang="en-US"/>
            </a:p>
          </p:txBody>
        </p:sp>
        <p:sp>
          <p:nvSpPr>
            <p:cNvPr id="6173" name="Text Box 31"/>
            <p:cNvSpPr txBox="1">
              <a:spLocks noChangeArrowheads="1"/>
            </p:cNvSpPr>
            <p:nvPr/>
          </p:nvSpPr>
          <p:spPr bwMode="auto">
            <a:xfrm>
              <a:off x="2733" y="1614"/>
              <a:ext cx="717"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Hazard    </a:t>
              </a:r>
              <a:endParaRPr lang="en-GB">
                <a:ea typeface="Times New Roman" pitchFamily="18" charset="0"/>
                <a:cs typeface="Arial" charset="0"/>
              </a:endParaRPr>
            </a:p>
          </p:txBody>
        </p:sp>
        <p:sp>
          <p:nvSpPr>
            <p:cNvPr id="6174" name="Text Box 32"/>
            <p:cNvSpPr txBox="1">
              <a:spLocks noChangeArrowheads="1"/>
            </p:cNvSpPr>
            <p:nvPr/>
          </p:nvSpPr>
          <p:spPr bwMode="auto">
            <a:xfrm>
              <a:off x="3788" y="1614"/>
              <a:ext cx="539"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Risk    </a:t>
              </a:r>
              <a:endParaRPr lang="en-GB">
                <a:ea typeface="Times New Roman" pitchFamily="18" charset="0"/>
                <a:cs typeface="Arial" charset="0"/>
              </a:endParaRPr>
            </a:p>
          </p:txBody>
        </p:sp>
      </p:grpSp>
    </p:spTree>
    <p:extLst>
      <p:ext uri="{BB962C8B-B14F-4D97-AF65-F5344CB8AC3E}">
        <p14:creationId xmlns:p14="http://schemas.microsoft.com/office/powerpoint/2010/main" val="26340088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2686050" y="188913"/>
            <a:ext cx="3770313" cy="94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3200" b="1">
                <a:solidFill>
                  <a:schemeClr val="accent2"/>
                </a:solidFill>
              </a:rPr>
              <a:t>Risk Assessments</a:t>
            </a:r>
          </a:p>
          <a:p>
            <a:pPr algn="ctr" eaLnBrk="1" hangingPunct="1"/>
            <a:r>
              <a:rPr lang="en-GB" sz="2400" b="1">
                <a:solidFill>
                  <a:schemeClr val="accent2"/>
                </a:solidFill>
              </a:rPr>
              <a:t>Crossing the road</a:t>
            </a:r>
          </a:p>
        </p:txBody>
      </p:sp>
      <p:sp>
        <p:nvSpPr>
          <p:cNvPr id="7171" name="Rectangle 3"/>
          <p:cNvSpPr>
            <a:spLocks noChangeArrowheads="1"/>
          </p:cNvSpPr>
          <p:nvPr/>
        </p:nvSpPr>
        <p:spPr bwMode="auto">
          <a:xfrm>
            <a:off x="1866900" y="1860550"/>
            <a:ext cx="541178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US"/>
          </a:p>
        </p:txBody>
      </p:sp>
      <p:sp>
        <p:nvSpPr>
          <p:cNvPr id="7172" name="Text Box 4"/>
          <p:cNvSpPr txBox="1">
            <a:spLocks noChangeArrowheads="1"/>
          </p:cNvSpPr>
          <p:nvPr/>
        </p:nvSpPr>
        <p:spPr bwMode="auto">
          <a:xfrm>
            <a:off x="179388" y="1505655"/>
            <a:ext cx="8785225"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3538" indent="-363538"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2000" dirty="0">
                <a:solidFill>
                  <a:schemeClr val="accent2"/>
                </a:solidFill>
              </a:rPr>
              <a:t>A moving car is a hazard.  The consequence is that it could kill you.</a:t>
            </a:r>
          </a:p>
          <a:p>
            <a:pPr eaLnBrk="1" hangingPunct="1"/>
            <a:endParaRPr lang="en-GB" sz="2000" dirty="0">
              <a:solidFill>
                <a:schemeClr val="accent2"/>
              </a:solidFill>
            </a:endParaRPr>
          </a:p>
          <a:p>
            <a:pPr eaLnBrk="1" hangingPunct="1"/>
            <a:r>
              <a:rPr lang="en-GB" sz="2000" b="1" dirty="0">
                <a:solidFill>
                  <a:schemeClr val="accent2"/>
                </a:solidFill>
              </a:rPr>
              <a:t>5</a:t>
            </a:r>
            <a:r>
              <a:rPr lang="en-GB" sz="2000" dirty="0">
                <a:solidFill>
                  <a:schemeClr val="accent2"/>
                </a:solidFill>
              </a:rPr>
              <a:t>.  The risk is low if the car is travelling slowly and you cross well before it using a pedestrian crossing.</a:t>
            </a:r>
          </a:p>
          <a:p>
            <a:pPr eaLnBrk="1" hangingPunct="1"/>
            <a:endParaRPr lang="en-GB" sz="2000" dirty="0">
              <a:solidFill>
                <a:schemeClr val="accent2"/>
              </a:solidFill>
            </a:endParaRPr>
          </a:p>
        </p:txBody>
      </p:sp>
      <p:grpSp>
        <p:nvGrpSpPr>
          <p:cNvPr id="7173" name="Group 5"/>
          <p:cNvGrpSpPr>
            <a:grpSpLocks noChangeAspect="1"/>
          </p:cNvGrpSpPr>
          <p:nvPr/>
        </p:nvGrpSpPr>
        <p:grpSpPr bwMode="auto">
          <a:xfrm>
            <a:off x="1156002" y="2968958"/>
            <a:ext cx="5534510" cy="3294408"/>
            <a:chOff x="2355" y="3195"/>
            <a:chExt cx="10481" cy="6376"/>
          </a:xfrm>
        </p:grpSpPr>
        <p:sp>
          <p:nvSpPr>
            <p:cNvPr id="7174" name="AutoShape 6"/>
            <p:cNvSpPr>
              <a:spLocks noChangeAspect="1" noChangeArrowheads="1" noTextEdit="1"/>
            </p:cNvSpPr>
            <p:nvPr/>
          </p:nvSpPr>
          <p:spPr bwMode="auto">
            <a:xfrm>
              <a:off x="2355" y="3195"/>
              <a:ext cx="10481" cy="6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175" name="Line 7"/>
            <p:cNvSpPr>
              <a:spLocks noChangeShapeType="1"/>
            </p:cNvSpPr>
            <p:nvPr/>
          </p:nvSpPr>
          <p:spPr bwMode="auto">
            <a:xfrm>
              <a:off x="4059" y="4175"/>
              <a:ext cx="0" cy="473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76" name="Line 8"/>
            <p:cNvSpPr>
              <a:spLocks noChangeShapeType="1"/>
            </p:cNvSpPr>
            <p:nvPr/>
          </p:nvSpPr>
          <p:spPr bwMode="auto">
            <a:xfrm>
              <a:off x="4059" y="8913"/>
              <a:ext cx="877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7177" name="Text Box 9"/>
            <p:cNvSpPr txBox="1">
              <a:spLocks noChangeArrowheads="1"/>
            </p:cNvSpPr>
            <p:nvPr/>
          </p:nvSpPr>
          <p:spPr bwMode="auto">
            <a:xfrm>
              <a:off x="2777" y="4175"/>
              <a:ext cx="1243" cy="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High    </a:t>
              </a:r>
              <a:endParaRPr lang="en-GB">
                <a:ea typeface="Times New Roman" pitchFamily="18" charset="0"/>
                <a:cs typeface="Arial" charset="0"/>
              </a:endParaRPr>
            </a:p>
          </p:txBody>
        </p:sp>
        <p:sp>
          <p:nvSpPr>
            <p:cNvPr id="7178" name="Text Box 10"/>
            <p:cNvSpPr txBox="1">
              <a:spLocks noChangeArrowheads="1"/>
            </p:cNvSpPr>
            <p:nvPr/>
          </p:nvSpPr>
          <p:spPr bwMode="auto">
            <a:xfrm>
              <a:off x="2777" y="5933"/>
              <a:ext cx="1713"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Medium    </a:t>
              </a:r>
              <a:endParaRPr lang="en-GB">
                <a:ea typeface="Times New Roman" pitchFamily="18" charset="0"/>
                <a:cs typeface="Arial" charset="0"/>
              </a:endParaRPr>
            </a:p>
          </p:txBody>
        </p:sp>
        <p:sp>
          <p:nvSpPr>
            <p:cNvPr id="7179" name="Text Box 11"/>
            <p:cNvSpPr txBox="1">
              <a:spLocks noChangeArrowheads="1"/>
            </p:cNvSpPr>
            <p:nvPr/>
          </p:nvSpPr>
          <p:spPr bwMode="auto">
            <a:xfrm>
              <a:off x="2777" y="8309"/>
              <a:ext cx="1174" cy="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Low    </a:t>
              </a:r>
              <a:endParaRPr lang="en-GB">
                <a:ea typeface="Times New Roman" pitchFamily="18" charset="0"/>
                <a:cs typeface="Arial" charset="0"/>
              </a:endParaRPr>
            </a:p>
          </p:txBody>
        </p:sp>
        <p:sp>
          <p:nvSpPr>
            <p:cNvPr id="7180" name="Text Box 12"/>
            <p:cNvSpPr txBox="1">
              <a:spLocks noChangeArrowheads="1"/>
            </p:cNvSpPr>
            <p:nvPr/>
          </p:nvSpPr>
          <p:spPr bwMode="auto">
            <a:xfrm>
              <a:off x="2355" y="3195"/>
              <a:ext cx="2739" cy="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Magnitude of</a:t>
              </a:r>
              <a:endParaRPr lang="en-GB" sz="1100">
                <a:ea typeface="Times New Roman" pitchFamily="18" charset="0"/>
                <a:cs typeface="Arial" charset="0"/>
              </a:endParaRPr>
            </a:p>
            <a:p>
              <a:r>
                <a:rPr lang="en-GB" sz="1200" b="1">
                  <a:solidFill>
                    <a:srgbClr val="000000"/>
                  </a:solidFill>
                  <a:ea typeface="Times New Roman" pitchFamily="18" charset="0"/>
                  <a:cs typeface="Arial" charset="0"/>
                </a:rPr>
                <a:t>hazard or risk     </a:t>
              </a:r>
              <a:endParaRPr lang="en-GB">
                <a:ea typeface="Times New Roman" pitchFamily="18" charset="0"/>
                <a:cs typeface="Arial" charset="0"/>
              </a:endParaRPr>
            </a:p>
          </p:txBody>
        </p:sp>
        <p:sp>
          <p:nvSpPr>
            <p:cNvPr id="7181" name="Text Box 13"/>
            <p:cNvSpPr txBox="1">
              <a:spLocks noChangeArrowheads="1"/>
            </p:cNvSpPr>
            <p:nvPr/>
          </p:nvSpPr>
          <p:spPr bwMode="auto">
            <a:xfrm>
              <a:off x="3172" y="9057"/>
              <a:ext cx="1853"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Situation   </a:t>
              </a:r>
              <a:endParaRPr lang="en-GB">
                <a:ea typeface="Times New Roman" pitchFamily="18" charset="0"/>
                <a:cs typeface="Arial" charset="0"/>
              </a:endParaRPr>
            </a:p>
          </p:txBody>
        </p:sp>
        <p:sp>
          <p:nvSpPr>
            <p:cNvPr id="7182" name="Text Box 14"/>
            <p:cNvSpPr txBox="1">
              <a:spLocks noChangeArrowheads="1"/>
            </p:cNvSpPr>
            <p:nvPr/>
          </p:nvSpPr>
          <p:spPr bwMode="auto">
            <a:xfrm>
              <a:off x="4749" y="9057"/>
              <a:ext cx="426"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1</a:t>
              </a:r>
              <a:endParaRPr lang="en-GB">
                <a:ea typeface="Times New Roman" pitchFamily="18" charset="0"/>
                <a:cs typeface="Arial" charset="0"/>
              </a:endParaRPr>
            </a:p>
          </p:txBody>
        </p:sp>
        <p:sp>
          <p:nvSpPr>
            <p:cNvPr id="7183" name="Text Box 15"/>
            <p:cNvSpPr txBox="1">
              <a:spLocks noChangeArrowheads="1"/>
            </p:cNvSpPr>
            <p:nvPr/>
          </p:nvSpPr>
          <p:spPr bwMode="auto">
            <a:xfrm>
              <a:off x="6327" y="9057"/>
              <a:ext cx="426"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2</a:t>
              </a:r>
              <a:endParaRPr lang="en-GB">
                <a:ea typeface="Times New Roman" pitchFamily="18" charset="0"/>
                <a:cs typeface="Arial" charset="0"/>
              </a:endParaRPr>
            </a:p>
          </p:txBody>
        </p:sp>
        <p:sp>
          <p:nvSpPr>
            <p:cNvPr id="7184" name="Text Box 16"/>
            <p:cNvSpPr txBox="1">
              <a:spLocks noChangeArrowheads="1"/>
            </p:cNvSpPr>
            <p:nvPr/>
          </p:nvSpPr>
          <p:spPr bwMode="auto">
            <a:xfrm>
              <a:off x="8003" y="9057"/>
              <a:ext cx="426"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3</a:t>
              </a:r>
              <a:endParaRPr lang="en-GB">
                <a:ea typeface="Times New Roman" pitchFamily="18" charset="0"/>
                <a:cs typeface="Arial" charset="0"/>
              </a:endParaRPr>
            </a:p>
          </p:txBody>
        </p:sp>
        <p:sp>
          <p:nvSpPr>
            <p:cNvPr id="7185" name="Text Box 17"/>
            <p:cNvSpPr txBox="1">
              <a:spLocks noChangeArrowheads="1"/>
            </p:cNvSpPr>
            <p:nvPr/>
          </p:nvSpPr>
          <p:spPr bwMode="auto">
            <a:xfrm>
              <a:off x="9581" y="9057"/>
              <a:ext cx="426"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4</a:t>
              </a:r>
              <a:endParaRPr lang="en-GB">
                <a:ea typeface="Times New Roman" pitchFamily="18" charset="0"/>
                <a:cs typeface="Arial" charset="0"/>
              </a:endParaRPr>
            </a:p>
          </p:txBody>
        </p:sp>
        <p:sp>
          <p:nvSpPr>
            <p:cNvPr id="7186" name="Text Box 18"/>
            <p:cNvSpPr txBox="1">
              <a:spLocks noChangeArrowheads="1"/>
            </p:cNvSpPr>
            <p:nvPr/>
          </p:nvSpPr>
          <p:spPr bwMode="auto">
            <a:xfrm>
              <a:off x="11059" y="9057"/>
              <a:ext cx="427"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5</a:t>
              </a:r>
              <a:endParaRPr lang="en-GB">
                <a:ea typeface="Times New Roman" pitchFamily="18" charset="0"/>
                <a:cs typeface="Arial" charset="0"/>
              </a:endParaRPr>
            </a:p>
          </p:txBody>
        </p:sp>
        <p:sp>
          <p:nvSpPr>
            <p:cNvPr id="7187" name="Rectangle 19"/>
            <p:cNvSpPr>
              <a:spLocks noChangeArrowheads="1"/>
            </p:cNvSpPr>
            <p:nvPr/>
          </p:nvSpPr>
          <p:spPr bwMode="auto">
            <a:xfrm>
              <a:off x="4651" y="4175"/>
              <a:ext cx="295" cy="4738"/>
            </a:xfrm>
            <a:prstGeom prst="rect">
              <a:avLst/>
            </a:prstGeom>
            <a:solidFill>
              <a:srgbClr val="FF0066"/>
            </a:solidFill>
            <a:ln w="9525">
              <a:solidFill>
                <a:srgbClr val="000000"/>
              </a:solidFill>
              <a:miter lim="800000"/>
              <a:headEnd/>
              <a:tailEnd/>
            </a:ln>
          </p:spPr>
          <p:txBody>
            <a:bodyPr anchor="ctr"/>
            <a:lstStyle/>
            <a:p>
              <a:endParaRPr lang="en-US"/>
            </a:p>
          </p:txBody>
        </p:sp>
        <p:sp>
          <p:nvSpPr>
            <p:cNvPr id="7188" name="Rectangle 20"/>
            <p:cNvSpPr>
              <a:spLocks noChangeArrowheads="1"/>
            </p:cNvSpPr>
            <p:nvPr/>
          </p:nvSpPr>
          <p:spPr bwMode="auto">
            <a:xfrm>
              <a:off x="6229" y="4175"/>
              <a:ext cx="296" cy="4738"/>
            </a:xfrm>
            <a:prstGeom prst="rect">
              <a:avLst/>
            </a:prstGeom>
            <a:solidFill>
              <a:srgbClr val="FF0066"/>
            </a:solidFill>
            <a:ln w="9525">
              <a:solidFill>
                <a:srgbClr val="000000"/>
              </a:solidFill>
              <a:miter lim="800000"/>
              <a:headEnd/>
              <a:tailEnd/>
            </a:ln>
          </p:spPr>
          <p:txBody>
            <a:bodyPr anchor="ctr"/>
            <a:lstStyle/>
            <a:p>
              <a:endParaRPr lang="en-US"/>
            </a:p>
          </p:txBody>
        </p:sp>
        <p:sp>
          <p:nvSpPr>
            <p:cNvPr id="7189" name="Rectangle 21"/>
            <p:cNvSpPr>
              <a:spLocks noChangeArrowheads="1"/>
            </p:cNvSpPr>
            <p:nvPr/>
          </p:nvSpPr>
          <p:spPr bwMode="auto">
            <a:xfrm>
              <a:off x="7807" y="4175"/>
              <a:ext cx="296" cy="4738"/>
            </a:xfrm>
            <a:prstGeom prst="rect">
              <a:avLst/>
            </a:prstGeom>
            <a:solidFill>
              <a:srgbClr val="FF0066"/>
            </a:solidFill>
            <a:ln w="9525">
              <a:solidFill>
                <a:srgbClr val="000000"/>
              </a:solidFill>
              <a:miter lim="800000"/>
              <a:headEnd/>
              <a:tailEnd/>
            </a:ln>
          </p:spPr>
          <p:txBody>
            <a:bodyPr anchor="ctr"/>
            <a:lstStyle/>
            <a:p>
              <a:endParaRPr lang="en-US"/>
            </a:p>
          </p:txBody>
        </p:sp>
        <p:sp>
          <p:nvSpPr>
            <p:cNvPr id="7190" name="Rectangle 22"/>
            <p:cNvSpPr>
              <a:spLocks noChangeArrowheads="1"/>
            </p:cNvSpPr>
            <p:nvPr/>
          </p:nvSpPr>
          <p:spPr bwMode="auto">
            <a:xfrm>
              <a:off x="9386" y="4175"/>
              <a:ext cx="295" cy="4738"/>
            </a:xfrm>
            <a:prstGeom prst="rect">
              <a:avLst/>
            </a:prstGeom>
            <a:solidFill>
              <a:srgbClr val="FF0066"/>
            </a:solidFill>
            <a:ln w="9525">
              <a:solidFill>
                <a:srgbClr val="000000"/>
              </a:solidFill>
              <a:miter lim="800000"/>
              <a:headEnd/>
              <a:tailEnd/>
            </a:ln>
          </p:spPr>
          <p:txBody>
            <a:bodyPr anchor="ctr"/>
            <a:lstStyle/>
            <a:p>
              <a:endParaRPr lang="en-US"/>
            </a:p>
          </p:txBody>
        </p:sp>
        <p:sp>
          <p:nvSpPr>
            <p:cNvPr id="7191" name="Rectangle 23"/>
            <p:cNvSpPr>
              <a:spLocks noChangeArrowheads="1"/>
            </p:cNvSpPr>
            <p:nvPr/>
          </p:nvSpPr>
          <p:spPr bwMode="auto">
            <a:xfrm>
              <a:off x="10964" y="4175"/>
              <a:ext cx="295" cy="4738"/>
            </a:xfrm>
            <a:prstGeom prst="rect">
              <a:avLst/>
            </a:prstGeom>
            <a:solidFill>
              <a:srgbClr val="FF0066"/>
            </a:solidFill>
            <a:ln w="9525">
              <a:solidFill>
                <a:srgbClr val="000000"/>
              </a:solidFill>
              <a:miter lim="800000"/>
              <a:headEnd/>
              <a:tailEnd/>
            </a:ln>
          </p:spPr>
          <p:txBody>
            <a:bodyPr anchor="ctr"/>
            <a:lstStyle/>
            <a:p>
              <a:endParaRPr lang="en-US"/>
            </a:p>
          </p:txBody>
        </p:sp>
        <p:sp>
          <p:nvSpPr>
            <p:cNvPr id="7192" name="Rectangle 24"/>
            <p:cNvSpPr>
              <a:spLocks noChangeArrowheads="1"/>
            </p:cNvSpPr>
            <p:nvPr/>
          </p:nvSpPr>
          <p:spPr bwMode="auto">
            <a:xfrm>
              <a:off x="5046" y="4175"/>
              <a:ext cx="296" cy="4738"/>
            </a:xfrm>
            <a:prstGeom prst="rect">
              <a:avLst/>
            </a:prstGeom>
            <a:solidFill>
              <a:srgbClr val="66FF66"/>
            </a:solidFill>
            <a:ln w="9525">
              <a:solidFill>
                <a:srgbClr val="000000"/>
              </a:solidFill>
              <a:miter lim="800000"/>
              <a:headEnd/>
              <a:tailEnd/>
            </a:ln>
          </p:spPr>
          <p:txBody>
            <a:bodyPr anchor="ctr"/>
            <a:lstStyle/>
            <a:p>
              <a:endParaRPr lang="en-US"/>
            </a:p>
          </p:txBody>
        </p:sp>
        <p:sp>
          <p:nvSpPr>
            <p:cNvPr id="7193" name="Rectangle 25"/>
            <p:cNvSpPr>
              <a:spLocks noChangeArrowheads="1"/>
            </p:cNvSpPr>
            <p:nvPr/>
          </p:nvSpPr>
          <p:spPr bwMode="auto">
            <a:xfrm>
              <a:off x="6623" y="8408"/>
              <a:ext cx="296" cy="505"/>
            </a:xfrm>
            <a:prstGeom prst="rect">
              <a:avLst/>
            </a:prstGeom>
            <a:solidFill>
              <a:srgbClr val="66FF66"/>
            </a:solidFill>
            <a:ln w="9525">
              <a:solidFill>
                <a:srgbClr val="000000"/>
              </a:solidFill>
              <a:miter lim="800000"/>
              <a:headEnd/>
              <a:tailEnd/>
            </a:ln>
          </p:spPr>
          <p:txBody>
            <a:bodyPr anchor="ctr"/>
            <a:lstStyle/>
            <a:p>
              <a:endParaRPr lang="en-US"/>
            </a:p>
          </p:txBody>
        </p:sp>
        <p:sp>
          <p:nvSpPr>
            <p:cNvPr id="7194" name="Rectangle 26"/>
            <p:cNvSpPr>
              <a:spLocks noChangeArrowheads="1"/>
            </p:cNvSpPr>
            <p:nvPr/>
          </p:nvSpPr>
          <p:spPr bwMode="auto">
            <a:xfrm>
              <a:off x="8199" y="4175"/>
              <a:ext cx="295" cy="4738"/>
            </a:xfrm>
            <a:prstGeom prst="rect">
              <a:avLst/>
            </a:prstGeom>
            <a:solidFill>
              <a:srgbClr val="66FF66"/>
            </a:solidFill>
            <a:ln w="9525">
              <a:solidFill>
                <a:srgbClr val="000000"/>
              </a:solidFill>
              <a:miter lim="800000"/>
              <a:headEnd/>
              <a:tailEnd/>
            </a:ln>
          </p:spPr>
          <p:txBody>
            <a:bodyPr anchor="ctr"/>
            <a:lstStyle/>
            <a:p>
              <a:endParaRPr lang="en-US"/>
            </a:p>
          </p:txBody>
        </p:sp>
        <p:sp>
          <p:nvSpPr>
            <p:cNvPr id="7195" name="Rectangle 27"/>
            <p:cNvSpPr>
              <a:spLocks noChangeArrowheads="1"/>
            </p:cNvSpPr>
            <p:nvPr/>
          </p:nvSpPr>
          <p:spPr bwMode="auto">
            <a:xfrm>
              <a:off x="9775" y="6393"/>
              <a:ext cx="300" cy="2520"/>
            </a:xfrm>
            <a:prstGeom prst="rect">
              <a:avLst/>
            </a:prstGeom>
            <a:solidFill>
              <a:srgbClr val="66FF66"/>
            </a:solidFill>
            <a:ln w="9525">
              <a:solidFill>
                <a:srgbClr val="000000"/>
              </a:solidFill>
              <a:miter lim="800000"/>
              <a:headEnd/>
              <a:tailEnd/>
            </a:ln>
          </p:spPr>
          <p:txBody>
            <a:bodyPr anchor="ctr"/>
            <a:lstStyle/>
            <a:p>
              <a:endParaRPr lang="en-US"/>
            </a:p>
          </p:txBody>
        </p:sp>
        <p:sp>
          <p:nvSpPr>
            <p:cNvPr id="7196" name="Rectangle 28"/>
            <p:cNvSpPr>
              <a:spLocks noChangeArrowheads="1"/>
            </p:cNvSpPr>
            <p:nvPr/>
          </p:nvSpPr>
          <p:spPr bwMode="auto">
            <a:xfrm>
              <a:off x="11351" y="8408"/>
              <a:ext cx="302" cy="505"/>
            </a:xfrm>
            <a:prstGeom prst="rect">
              <a:avLst/>
            </a:prstGeom>
            <a:solidFill>
              <a:srgbClr val="66FF66"/>
            </a:solidFill>
            <a:ln w="9525">
              <a:solidFill>
                <a:srgbClr val="000000"/>
              </a:solidFill>
              <a:miter lim="800000"/>
              <a:headEnd/>
              <a:tailEnd/>
            </a:ln>
          </p:spPr>
          <p:txBody>
            <a:bodyPr anchor="ctr"/>
            <a:lstStyle/>
            <a:p>
              <a:endParaRPr lang="en-US"/>
            </a:p>
          </p:txBody>
        </p:sp>
        <p:sp>
          <p:nvSpPr>
            <p:cNvPr id="7197" name="Rectangle 29"/>
            <p:cNvSpPr>
              <a:spLocks noChangeArrowheads="1"/>
            </p:cNvSpPr>
            <p:nvPr/>
          </p:nvSpPr>
          <p:spPr bwMode="auto">
            <a:xfrm>
              <a:off x="6820" y="3469"/>
              <a:ext cx="296" cy="302"/>
            </a:xfrm>
            <a:prstGeom prst="rect">
              <a:avLst/>
            </a:prstGeom>
            <a:solidFill>
              <a:srgbClr val="FF0066"/>
            </a:solidFill>
            <a:ln w="9525">
              <a:solidFill>
                <a:srgbClr val="000000"/>
              </a:solidFill>
              <a:miter lim="800000"/>
              <a:headEnd/>
              <a:tailEnd/>
            </a:ln>
          </p:spPr>
          <p:txBody>
            <a:bodyPr lIns="63094" tIns="31547" rIns="63094" bIns="31547" anchor="ctr"/>
            <a:lstStyle/>
            <a:p>
              <a:endParaRPr lang="en-US"/>
            </a:p>
          </p:txBody>
        </p:sp>
        <p:sp>
          <p:nvSpPr>
            <p:cNvPr id="7198" name="Rectangle 30"/>
            <p:cNvSpPr>
              <a:spLocks noChangeArrowheads="1"/>
            </p:cNvSpPr>
            <p:nvPr/>
          </p:nvSpPr>
          <p:spPr bwMode="auto">
            <a:xfrm>
              <a:off x="9188" y="3469"/>
              <a:ext cx="296" cy="302"/>
            </a:xfrm>
            <a:prstGeom prst="rect">
              <a:avLst/>
            </a:prstGeom>
            <a:solidFill>
              <a:srgbClr val="66FF66"/>
            </a:solidFill>
            <a:ln w="9525">
              <a:solidFill>
                <a:srgbClr val="000000"/>
              </a:solidFill>
              <a:miter lim="800000"/>
              <a:headEnd/>
              <a:tailEnd/>
            </a:ln>
          </p:spPr>
          <p:txBody>
            <a:bodyPr lIns="63094" tIns="31547" rIns="63094" bIns="31547" anchor="ctr"/>
            <a:lstStyle/>
            <a:p>
              <a:endParaRPr lang="en-US"/>
            </a:p>
          </p:txBody>
        </p:sp>
        <p:sp>
          <p:nvSpPr>
            <p:cNvPr id="7199" name="Text Box 31"/>
            <p:cNvSpPr txBox="1">
              <a:spLocks noChangeArrowheads="1"/>
            </p:cNvSpPr>
            <p:nvPr/>
          </p:nvSpPr>
          <p:spPr bwMode="auto">
            <a:xfrm>
              <a:off x="7214" y="3368"/>
              <a:ext cx="1609"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Hazard    </a:t>
              </a:r>
              <a:endParaRPr lang="en-GB">
                <a:ea typeface="Times New Roman" pitchFamily="18" charset="0"/>
                <a:cs typeface="Arial" charset="0"/>
              </a:endParaRPr>
            </a:p>
          </p:txBody>
        </p:sp>
        <p:sp>
          <p:nvSpPr>
            <p:cNvPr id="7200" name="Text Box 32"/>
            <p:cNvSpPr txBox="1">
              <a:spLocks noChangeArrowheads="1"/>
            </p:cNvSpPr>
            <p:nvPr/>
          </p:nvSpPr>
          <p:spPr bwMode="auto">
            <a:xfrm>
              <a:off x="9581" y="3368"/>
              <a:ext cx="1209"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Risk    </a:t>
              </a:r>
              <a:endParaRPr lang="en-GB">
                <a:ea typeface="Times New Roman" pitchFamily="18" charset="0"/>
                <a:cs typeface="Arial" charset="0"/>
              </a:endParaRPr>
            </a:p>
          </p:txBody>
        </p:sp>
      </p:grpSp>
    </p:spTree>
    <p:extLst>
      <p:ext uri="{BB962C8B-B14F-4D97-AF65-F5344CB8AC3E}">
        <p14:creationId xmlns:p14="http://schemas.microsoft.com/office/powerpoint/2010/main" val="3367850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2675913" y="188913"/>
            <a:ext cx="379058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3200" b="1" dirty="0">
                <a:solidFill>
                  <a:schemeClr val="bg2">
                    <a:lumMod val="75000"/>
                  </a:schemeClr>
                </a:solidFill>
              </a:rPr>
              <a:t>Risk</a:t>
            </a:r>
            <a:r>
              <a:rPr lang="en-GB" sz="3200" b="1" dirty="0">
                <a:solidFill>
                  <a:schemeClr val="accent2"/>
                </a:solidFill>
              </a:rPr>
              <a:t> Assessments</a:t>
            </a:r>
          </a:p>
          <a:p>
            <a:pPr algn="ctr" eaLnBrk="1" hangingPunct="1"/>
            <a:r>
              <a:rPr lang="en-GB" sz="2400" b="1" dirty="0">
                <a:solidFill>
                  <a:schemeClr val="accent2"/>
                </a:solidFill>
              </a:rPr>
              <a:t>Crossing the road</a:t>
            </a:r>
          </a:p>
        </p:txBody>
      </p:sp>
      <p:sp>
        <p:nvSpPr>
          <p:cNvPr id="8195" name="Rectangle 3"/>
          <p:cNvSpPr>
            <a:spLocks noChangeArrowheads="1"/>
          </p:cNvSpPr>
          <p:nvPr/>
        </p:nvSpPr>
        <p:spPr bwMode="auto">
          <a:xfrm>
            <a:off x="1866900" y="1860550"/>
            <a:ext cx="541178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US"/>
          </a:p>
        </p:txBody>
      </p:sp>
      <p:sp>
        <p:nvSpPr>
          <p:cNvPr id="8196" name="Text Box 4"/>
          <p:cNvSpPr txBox="1">
            <a:spLocks noChangeArrowheads="1"/>
          </p:cNvSpPr>
          <p:nvPr/>
        </p:nvSpPr>
        <p:spPr bwMode="auto">
          <a:xfrm>
            <a:off x="304800" y="1473097"/>
            <a:ext cx="3574473"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600" dirty="0">
                <a:solidFill>
                  <a:schemeClr val="accent2"/>
                </a:solidFill>
              </a:rPr>
              <a:t>A moving car is a hazard.  The consequence is that it could kill you.</a:t>
            </a:r>
          </a:p>
          <a:p>
            <a:pPr eaLnBrk="1" hangingPunct="1"/>
            <a:endParaRPr lang="en-GB" sz="1600" dirty="0">
              <a:solidFill>
                <a:schemeClr val="accent2"/>
              </a:solidFill>
            </a:endParaRPr>
          </a:p>
          <a:p>
            <a:pPr eaLnBrk="1" hangingPunct="1"/>
            <a:r>
              <a:rPr lang="en-GB" sz="1600" b="1" dirty="0">
                <a:solidFill>
                  <a:schemeClr val="accent2"/>
                </a:solidFill>
              </a:rPr>
              <a:t>1</a:t>
            </a:r>
            <a:r>
              <a:rPr lang="en-GB" sz="1600" dirty="0">
                <a:solidFill>
                  <a:schemeClr val="accent2"/>
                </a:solidFill>
              </a:rPr>
              <a:t>.  The risk is very high if you stand in the middle of a motorway and the car is travelling at 70 mph.</a:t>
            </a:r>
          </a:p>
          <a:p>
            <a:pPr eaLnBrk="1" hangingPunct="1"/>
            <a:r>
              <a:rPr lang="en-GB" sz="1600" b="1" dirty="0">
                <a:solidFill>
                  <a:schemeClr val="accent2"/>
                </a:solidFill>
              </a:rPr>
              <a:t>2</a:t>
            </a:r>
            <a:r>
              <a:rPr lang="en-GB" sz="1600" dirty="0">
                <a:solidFill>
                  <a:schemeClr val="accent2"/>
                </a:solidFill>
              </a:rPr>
              <a:t>.  The risk is low if you are on the pavement of a quiet cul-de-sac and the car is moving very slowly.</a:t>
            </a:r>
          </a:p>
          <a:p>
            <a:pPr eaLnBrk="1" hangingPunct="1"/>
            <a:r>
              <a:rPr lang="en-GB" sz="1600" b="1" dirty="0">
                <a:solidFill>
                  <a:schemeClr val="accent2"/>
                </a:solidFill>
              </a:rPr>
              <a:t>3</a:t>
            </a:r>
            <a:r>
              <a:rPr lang="en-GB" sz="1600" dirty="0">
                <a:solidFill>
                  <a:schemeClr val="accent2"/>
                </a:solidFill>
              </a:rPr>
              <a:t>.  On an urban high street the risk is high if the car is travelling over the speed limit and you cross the road without looking.</a:t>
            </a:r>
          </a:p>
          <a:p>
            <a:pPr eaLnBrk="1" hangingPunct="1"/>
            <a:r>
              <a:rPr lang="en-GB" sz="1600" b="1" dirty="0">
                <a:solidFill>
                  <a:schemeClr val="accent2"/>
                </a:solidFill>
              </a:rPr>
              <a:t>4</a:t>
            </a:r>
            <a:r>
              <a:rPr lang="en-GB" sz="1600" dirty="0">
                <a:solidFill>
                  <a:schemeClr val="accent2"/>
                </a:solidFill>
              </a:rPr>
              <a:t>.  The risk is medium if the driver is observing the speed limit and you run across its path estimating a safe gap.</a:t>
            </a:r>
          </a:p>
          <a:p>
            <a:pPr eaLnBrk="1" hangingPunct="1"/>
            <a:r>
              <a:rPr lang="en-GB" sz="1600" b="1" dirty="0">
                <a:solidFill>
                  <a:schemeClr val="accent2"/>
                </a:solidFill>
              </a:rPr>
              <a:t>5</a:t>
            </a:r>
            <a:r>
              <a:rPr lang="en-GB" sz="1600" dirty="0">
                <a:solidFill>
                  <a:schemeClr val="accent2"/>
                </a:solidFill>
              </a:rPr>
              <a:t>.  The risk is low if the car is travelling slowly and you cross well before it using a pedestrian crossing.</a:t>
            </a:r>
          </a:p>
        </p:txBody>
      </p:sp>
      <p:grpSp>
        <p:nvGrpSpPr>
          <p:cNvPr id="8197" name="Group 5"/>
          <p:cNvGrpSpPr>
            <a:grpSpLocks noChangeAspect="1"/>
          </p:cNvGrpSpPr>
          <p:nvPr/>
        </p:nvGrpSpPr>
        <p:grpSpPr bwMode="auto">
          <a:xfrm>
            <a:off x="3971132" y="2003425"/>
            <a:ext cx="4970462" cy="2959100"/>
            <a:chOff x="2355" y="3195"/>
            <a:chExt cx="10481" cy="6376"/>
          </a:xfrm>
        </p:grpSpPr>
        <p:sp>
          <p:nvSpPr>
            <p:cNvPr id="8198" name="AutoShape 6"/>
            <p:cNvSpPr>
              <a:spLocks noChangeAspect="1" noChangeArrowheads="1" noTextEdit="1"/>
            </p:cNvSpPr>
            <p:nvPr/>
          </p:nvSpPr>
          <p:spPr bwMode="auto">
            <a:xfrm>
              <a:off x="2355" y="3195"/>
              <a:ext cx="10481" cy="6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199" name="Line 7"/>
            <p:cNvSpPr>
              <a:spLocks noChangeShapeType="1"/>
            </p:cNvSpPr>
            <p:nvPr/>
          </p:nvSpPr>
          <p:spPr bwMode="auto">
            <a:xfrm>
              <a:off x="4059" y="4175"/>
              <a:ext cx="0" cy="473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200" name="Line 8"/>
            <p:cNvSpPr>
              <a:spLocks noChangeShapeType="1"/>
            </p:cNvSpPr>
            <p:nvPr/>
          </p:nvSpPr>
          <p:spPr bwMode="auto">
            <a:xfrm>
              <a:off x="4059" y="8913"/>
              <a:ext cx="877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8201" name="Text Box 9"/>
            <p:cNvSpPr txBox="1">
              <a:spLocks noChangeArrowheads="1"/>
            </p:cNvSpPr>
            <p:nvPr/>
          </p:nvSpPr>
          <p:spPr bwMode="auto">
            <a:xfrm>
              <a:off x="2777" y="4175"/>
              <a:ext cx="1243" cy="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High    </a:t>
              </a:r>
              <a:endParaRPr lang="en-GB">
                <a:ea typeface="Times New Roman" pitchFamily="18" charset="0"/>
                <a:cs typeface="Arial" charset="0"/>
              </a:endParaRPr>
            </a:p>
          </p:txBody>
        </p:sp>
        <p:sp>
          <p:nvSpPr>
            <p:cNvPr id="8202" name="Text Box 10"/>
            <p:cNvSpPr txBox="1">
              <a:spLocks noChangeArrowheads="1"/>
            </p:cNvSpPr>
            <p:nvPr/>
          </p:nvSpPr>
          <p:spPr bwMode="auto">
            <a:xfrm>
              <a:off x="2777" y="5933"/>
              <a:ext cx="1713"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Medium    </a:t>
              </a:r>
              <a:endParaRPr lang="en-GB">
                <a:ea typeface="Times New Roman" pitchFamily="18" charset="0"/>
                <a:cs typeface="Arial" charset="0"/>
              </a:endParaRPr>
            </a:p>
          </p:txBody>
        </p:sp>
        <p:sp>
          <p:nvSpPr>
            <p:cNvPr id="8203" name="Text Box 11"/>
            <p:cNvSpPr txBox="1">
              <a:spLocks noChangeArrowheads="1"/>
            </p:cNvSpPr>
            <p:nvPr/>
          </p:nvSpPr>
          <p:spPr bwMode="auto">
            <a:xfrm>
              <a:off x="2777" y="8309"/>
              <a:ext cx="1174" cy="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Low    </a:t>
              </a:r>
              <a:endParaRPr lang="en-GB">
                <a:ea typeface="Times New Roman" pitchFamily="18" charset="0"/>
                <a:cs typeface="Arial" charset="0"/>
              </a:endParaRPr>
            </a:p>
          </p:txBody>
        </p:sp>
        <p:sp>
          <p:nvSpPr>
            <p:cNvPr id="8204" name="Text Box 12"/>
            <p:cNvSpPr txBox="1">
              <a:spLocks noChangeArrowheads="1"/>
            </p:cNvSpPr>
            <p:nvPr/>
          </p:nvSpPr>
          <p:spPr bwMode="auto">
            <a:xfrm>
              <a:off x="2355" y="3195"/>
              <a:ext cx="2739" cy="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Magnitude of</a:t>
              </a:r>
              <a:endParaRPr lang="en-GB" sz="1100">
                <a:ea typeface="Times New Roman" pitchFamily="18" charset="0"/>
                <a:cs typeface="Arial" charset="0"/>
              </a:endParaRPr>
            </a:p>
            <a:p>
              <a:r>
                <a:rPr lang="en-GB" sz="1200" b="1">
                  <a:solidFill>
                    <a:srgbClr val="000000"/>
                  </a:solidFill>
                  <a:ea typeface="Times New Roman" pitchFamily="18" charset="0"/>
                  <a:cs typeface="Arial" charset="0"/>
                </a:rPr>
                <a:t>hazard or risk     </a:t>
              </a:r>
              <a:endParaRPr lang="en-GB">
                <a:ea typeface="Times New Roman" pitchFamily="18" charset="0"/>
                <a:cs typeface="Arial" charset="0"/>
              </a:endParaRPr>
            </a:p>
          </p:txBody>
        </p:sp>
        <p:sp>
          <p:nvSpPr>
            <p:cNvPr id="8205" name="Text Box 13"/>
            <p:cNvSpPr txBox="1">
              <a:spLocks noChangeArrowheads="1"/>
            </p:cNvSpPr>
            <p:nvPr/>
          </p:nvSpPr>
          <p:spPr bwMode="auto">
            <a:xfrm>
              <a:off x="3172" y="9057"/>
              <a:ext cx="1853"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Situation   </a:t>
              </a:r>
              <a:endParaRPr lang="en-GB">
                <a:ea typeface="Times New Roman" pitchFamily="18" charset="0"/>
                <a:cs typeface="Arial" charset="0"/>
              </a:endParaRPr>
            </a:p>
          </p:txBody>
        </p:sp>
        <p:sp>
          <p:nvSpPr>
            <p:cNvPr id="8206" name="Text Box 14"/>
            <p:cNvSpPr txBox="1">
              <a:spLocks noChangeArrowheads="1"/>
            </p:cNvSpPr>
            <p:nvPr/>
          </p:nvSpPr>
          <p:spPr bwMode="auto">
            <a:xfrm>
              <a:off x="4749" y="9057"/>
              <a:ext cx="426"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1</a:t>
              </a:r>
              <a:endParaRPr lang="en-GB">
                <a:ea typeface="Times New Roman" pitchFamily="18" charset="0"/>
                <a:cs typeface="Arial" charset="0"/>
              </a:endParaRPr>
            </a:p>
          </p:txBody>
        </p:sp>
        <p:sp>
          <p:nvSpPr>
            <p:cNvPr id="8207" name="Text Box 15"/>
            <p:cNvSpPr txBox="1">
              <a:spLocks noChangeArrowheads="1"/>
            </p:cNvSpPr>
            <p:nvPr/>
          </p:nvSpPr>
          <p:spPr bwMode="auto">
            <a:xfrm>
              <a:off x="6327" y="9057"/>
              <a:ext cx="426"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2</a:t>
              </a:r>
              <a:endParaRPr lang="en-GB">
                <a:ea typeface="Times New Roman" pitchFamily="18" charset="0"/>
                <a:cs typeface="Arial" charset="0"/>
              </a:endParaRPr>
            </a:p>
          </p:txBody>
        </p:sp>
        <p:sp>
          <p:nvSpPr>
            <p:cNvPr id="8208" name="Text Box 16"/>
            <p:cNvSpPr txBox="1">
              <a:spLocks noChangeArrowheads="1"/>
            </p:cNvSpPr>
            <p:nvPr/>
          </p:nvSpPr>
          <p:spPr bwMode="auto">
            <a:xfrm>
              <a:off x="8003" y="9057"/>
              <a:ext cx="426"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3</a:t>
              </a:r>
              <a:endParaRPr lang="en-GB">
                <a:ea typeface="Times New Roman" pitchFamily="18" charset="0"/>
                <a:cs typeface="Arial" charset="0"/>
              </a:endParaRPr>
            </a:p>
          </p:txBody>
        </p:sp>
        <p:sp>
          <p:nvSpPr>
            <p:cNvPr id="8209" name="Text Box 17"/>
            <p:cNvSpPr txBox="1">
              <a:spLocks noChangeArrowheads="1"/>
            </p:cNvSpPr>
            <p:nvPr/>
          </p:nvSpPr>
          <p:spPr bwMode="auto">
            <a:xfrm>
              <a:off x="9581" y="9057"/>
              <a:ext cx="426"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4</a:t>
              </a:r>
              <a:endParaRPr lang="en-GB">
                <a:ea typeface="Times New Roman" pitchFamily="18" charset="0"/>
                <a:cs typeface="Arial" charset="0"/>
              </a:endParaRPr>
            </a:p>
          </p:txBody>
        </p:sp>
        <p:sp>
          <p:nvSpPr>
            <p:cNvPr id="8210" name="Text Box 18"/>
            <p:cNvSpPr txBox="1">
              <a:spLocks noChangeArrowheads="1"/>
            </p:cNvSpPr>
            <p:nvPr/>
          </p:nvSpPr>
          <p:spPr bwMode="auto">
            <a:xfrm>
              <a:off x="11059" y="9057"/>
              <a:ext cx="427"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b="1">
                  <a:solidFill>
                    <a:srgbClr val="000000"/>
                  </a:solidFill>
                  <a:ea typeface="Times New Roman" pitchFamily="18" charset="0"/>
                  <a:cs typeface="Arial" charset="0"/>
                </a:rPr>
                <a:t>5</a:t>
              </a:r>
              <a:endParaRPr lang="en-GB">
                <a:ea typeface="Times New Roman" pitchFamily="18" charset="0"/>
                <a:cs typeface="Arial" charset="0"/>
              </a:endParaRPr>
            </a:p>
          </p:txBody>
        </p:sp>
        <p:sp>
          <p:nvSpPr>
            <p:cNvPr id="8211" name="Rectangle 19"/>
            <p:cNvSpPr>
              <a:spLocks noChangeArrowheads="1"/>
            </p:cNvSpPr>
            <p:nvPr/>
          </p:nvSpPr>
          <p:spPr bwMode="auto">
            <a:xfrm>
              <a:off x="4651" y="4175"/>
              <a:ext cx="295" cy="4738"/>
            </a:xfrm>
            <a:prstGeom prst="rect">
              <a:avLst/>
            </a:prstGeom>
            <a:solidFill>
              <a:srgbClr val="FF0066"/>
            </a:solidFill>
            <a:ln w="9525">
              <a:solidFill>
                <a:srgbClr val="000000"/>
              </a:solidFill>
              <a:miter lim="800000"/>
              <a:headEnd/>
              <a:tailEnd/>
            </a:ln>
          </p:spPr>
          <p:txBody>
            <a:bodyPr anchor="ctr"/>
            <a:lstStyle/>
            <a:p>
              <a:endParaRPr lang="en-US"/>
            </a:p>
          </p:txBody>
        </p:sp>
        <p:sp>
          <p:nvSpPr>
            <p:cNvPr id="8212" name="Rectangle 20"/>
            <p:cNvSpPr>
              <a:spLocks noChangeArrowheads="1"/>
            </p:cNvSpPr>
            <p:nvPr/>
          </p:nvSpPr>
          <p:spPr bwMode="auto">
            <a:xfrm>
              <a:off x="6229" y="4175"/>
              <a:ext cx="296" cy="4738"/>
            </a:xfrm>
            <a:prstGeom prst="rect">
              <a:avLst/>
            </a:prstGeom>
            <a:solidFill>
              <a:srgbClr val="FF0066"/>
            </a:solidFill>
            <a:ln w="9525">
              <a:solidFill>
                <a:srgbClr val="000000"/>
              </a:solidFill>
              <a:miter lim="800000"/>
              <a:headEnd/>
              <a:tailEnd/>
            </a:ln>
          </p:spPr>
          <p:txBody>
            <a:bodyPr anchor="ctr"/>
            <a:lstStyle/>
            <a:p>
              <a:endParaRPr lang="en-US"/>
            </a:p>
          </p:txBody>
        </p:sp>
        <p:sp>
          <p:nvSpPr>
            <p:cNvPr id="8213" name="Rectangle 21"/>
            <p:cNvSpPr>
              <a:spLocks noChangeArrowheads="1"/>
            </p:cNvSpPr>
            <p:nvPr/>
          </p:nvSpPr>
          <p:spPr bwMode="auto">
            <a:xfrm>
              <a:off x="7807" y="4175"/>
              <a:ext cx="296" cy="4738"/>
            </a:xfrm>
            <a:prstGeom prst="rect">
              <a:avLst/>
            </a:prstGeom>
            <a:solidFill>
              <a:srgbClr val="FF0066"/>
            </a:solidFill>
            <a:ln w="9525">
              <a:solidFill>
                <a:srgbClr val="000000"/>
              </a:solidFill>
              <a:miter lim="800000"/>
              <a:headEnd/>
              <a:tailEnd/>
            </a:ln>
          </p:spPr>
          <p:txBody>
            <a:bodyPr anchor="ctr"/>
            <a:lstStyle/>
            <a:p>
              <a:endParaRPr lang="en-US"/>
            </a:p>
          </p:txBody>
        </p:sp>
        <p:sp>
          <p:nvSpPr>
            <p:cNvPr id="8214" name="Rectangle 22"/>
            <p:cNvSpPr>
              <a:spLocks noChangeArrowheads="1"/>
            </p:cNvSpPr>
            <p:nvPr/>
          </p:nvSpPr>
          <p:spPr bwMode="auto">
            <a:xfrm>
              <a:off x="9386" y="4175"/>
              <a:ext cx="295" cy="4738"/>
            </a:xfrm>
            <a:prstGeom prst="rect">
              <a:avLst/>
            </a:prstGeom>
            <a:solidFill>
              <a:srgbClr val="FF0066"/>
            </a:solidFill>
            <a:ln w="9525">
              <a:solidFill>
                <a:srgbClr val="000000"/>
              </a:solidFill>
              <a:miter lim="800000"/>
              <a:headEnd/>
              <a:tailEnd/>
            </a:ln>
          </p:spPr>
          <p:txBody>
            <a:bodyPr anchor="ctr"/>
            <a:lstStyle/>
            <a:p>
              <a:endParaRPr lang="en-US"/>
            </a:p>
          </p:txBody>
        </p:sp>
        <p:sp>
          <p:nvSpPr>
            <p:cNvPr id="8215" name="Rectangle 23"/>
            <p:cNvSpPr>
              <a:spLocks noChangeArrowheads="1"/>
            </p:cNvSpPr>
            <p:nvPr/>
          </p:nvSpPr>
          <p:spPr bwMode="auto">
            <a:xfrm>
              <a:off x="10964" y="4175"/>
              <a:ext cx="295" cy="4738"/>
            </a:xfrm>
            <a:prstGeom prst="rect">
              <a:avLst/>
            </a:prstGeom>
            <a:solidFill>
              <a:srgbClr val="FF0066"/>
            </a:solidFill>
            <a:ln w="9525">
              <a:solidFill>
                <a:srgbClr val="000000"/>
              </a:solidFill>
              <a:miter lim="800000"/>
              <a:headEnd/>
              <a:tailEnd/>
            </a:ln>
          </p:spPr>
          <p:txBody>
            <a:bodyPr anchor="ctr"/>
            <a:lstStyle/>
            <a:p>
              <a:endParaRPr lang="en-US"/>
            </a:p>
          </p:txBody>
        </p:sp>
        <p:sp>
          <p:nvSpPr>
            <p:cNvPr id="8216" name="Rectangle 24"/>
            <p:cNvSpPr>
              <a:spLocks noChangeArrowheads="1"/>
            </p:cNvSpPr>
            <p:nvPr/>
          </p:nvSpPr>
          <p:spPr bwMode="auto">
            <a:xfrm>
              <a:off x="5046" y="4175"/>
              <a:ext cx="296" cy="4738"/>
            </a:xfrm>
            <a:prstGeom prst="rect">
              <a:avLst/>
            </a:prstGeom>
            <a:solidFill>
              <a:srgbClr val="66FF66"/>
            </a:solidFill>
            <a:ln w="9525">
              <a:solidFill>
                <a:srgbClr val="000000"/>
              </a:solidFill>
              <a:miter lim="800000"/>
              <a:headEnd/>
              <a:tailEnd/>
            </a:ln>
          </p:spPr>
          <p:txBody>
            <a:bodyPr anchor="ctr"/>
            <a:lstStyle/>
            <a:p>
              <a:endParaRPr lang="en-US"/>
            </a:p>
          </p:txBody>
        </p:sp>
        <p:sp>
          <p:nvSpPr>
            <p:cNvPr id="8217" name="Rectangle 25"/>
            <p:cNvSpPr>
              <a:spLocks noChangeArrowheads="1"/>
            </p:cNvSpPr>
            <p:nvPr/>
          </p:nvSpPr>
          <p:spPr bwMode="auto">
            <a:xfrm>
              <a:off x="6623" y="8408"/>
              <a:ext cx="296" cy="505"/>
            </a:xfrm>
            <a:prstGeom prst="rect">
              <a:avLst/>
            </a:prstGeom>
            <a:solidFill>
              <a:srgbClr val="66FF66"/>
            </a:solidFill>
            <a:ln w="9525">
              <a:solidFill>
                <a:srgbClr val="000000"/>
              </a:solidFill>
              <a:miter lim="800000"/>
              <a:headEnd/>
              <a:tailEnd/>
            </a:ln>
          </p:spPr>
          <p:txBody>
            <a:bodyPr anchor="ctr"/>
            <a:lstStyle/>
            <a:p>
              <a:endParaRPr lang="en-US"/>
            </a:p>
          </p:txBody>
        </p:sp>
        <p:sp>
          <p:nvSpPr>
            <p:cNvPr id="8218" name="Rectangle 26"/>
            <p:cNvSpPr>
              <a:spLocks noChangeArrowheads="1"/>
            </p:cNvSpPr>
            <p:nvPr/>
          </p:nvSpPr>
          <p:spPr bwMode="auto">
            <a:xfrm>
              <a:off x="8199" y="4175"/>
              <a:ext cx="295" cy="4738"/>
            </a:xfrm>
            <a:prstGeom prst="rect">
              <a:avLst/>
            </a:prstGeom>
            <a:solidFill>
              <a:srgbClr val="66FF66"/>
            </a:solidFill>
            <a:ln w="9525">
              <a:solidFill>
                <a:srgbClr val="000000"/>
              </a:solidFill>
              <a:miter lim="800000"/>
              <a:headEnd/>
              <a:tailEnd/>
            </a:ln>
          </p:spPr>
          <p:txBody>
            <a:bodyPr anchor="ctr"/>
            <a:lstStyle/>
            <a:p>
              <a:endParaRPr lang="en-US"/>
            </a:p>
          </p:txBody>
        </p:sp>
        <p:sp>
          <p:nvSpPr>
            <p:cNvPr id="8219" name="Rectangle 27"/>
            <p:cNvSpPr>
              <a:spLocks noChangeArrowheads="1"/>
            </p:cNvSpPr>
            <p:nvPr/>
          </p:nvSpPr>
          <p:spPr bwMode="auto">
            <a:xfrm>
              <a:off x="9775" y="6393"/>
              <a:ext cx="300" cy="2520"/>
            </a:xfrm>
            <a:prstGeom prst="rect">
              <a:avLst/>
            </a:prstGeom>
            <a:solidFill>
              <a:srgbClr val="66FF66"/>
            </a:solidFill>
            <a:ln w="9525">
              <a:solidFill>
                <a:srgbClr val="000000"/>
              </a:solidFill>
              <a:miter lim="800000"/>
              <a:headEnd/>
              <a:tailEnd/>
            </a:ln>
          </p:spPr>
          <p:txBody>
            <a:bodyPr anchor="ctr"/>
            <a:lstStyle/>
            <a:p>
              <a:endParaRPr lang="en-US"/>
            </a:p>
          </p:txBody>
        </p:sp>
        <p:sp>
          <p:nvSpPr>
            <p:cNvPr id="8220" name="Rectangle 28"/>
            <p:cNvSpPr>
              <a:spLocks noChangeArrowheads="1"/>
            </p:cNvSpPr>
            <p:nvPr/>
          </p:nvSpPr>
          <p:spPr bwMode="auto">
            <a:xfrm>
              <a:off x="11351" y="8408"/>
              <a:ext cx="302" cy="505"/>
            </a:xfrm>
            <a:prstGeom prst="rect">
              <a:avLst/>
            </a:prstGeom>
            <a:solidFill>
              <a:srgbClr val="66FF66"/>
            </a:solidFill>
            <a:ln w="9525">
              <a:solidFill>
                <a:srgbClr val="000000"/>
              </a:solidFill>
              <a:miter lim="800000"/>
              <a:headEnd/>
              <a:tailEnd/>
            </a:ln>
          </p:spPr>
          <p:txBody>
            <a:bodyPr anchor="ctr"/>
            <a:lstStyle/>
            <a:p>
              <a:endParaRPr lang="en-US"/>
            </a:p>
          </p:txBody>
        </p:sp>
        <p:sp>
          <p:nvSpPr>
            <p:cNvPr id="8221" name="Rectangle 29"/>
            <p:cNvSpPr>
              <a:spLocks noChangeArrowheads="1"/>
            </p:cNvSpPr>
            <p:nvPr/>
          </p:nvSpPr>
          <p:spPr bwMode="auto">
            <a:xfrm>
              <a:off x="6820" y="3469"/>
              <a:ext cx="296" cy="302"/>
            </a:xfrm>
            <a:prstGeom prst="rect">
              <a:avLst/>
            </a:prstGeom>
            <a:solidFill>
              <a:srgbClr val="FF0066"/>
            </a:solidFill>
            <a:ln w="9525">
              <a:solidFill>
                <a:srgbClr val="000000"/>
              </a:solidFill>
              <a:miter lim="800000"/>
              <a:headEnd/>
              <a:tailEnd/>
            </a:ln>
          </p:spPr>
          <p:txBody>
            <a:bodyPr lIns="63094" tIns="31547" rIns="63094" bIns="31547" anchor="ctr"/>
            <a:lstStyle/>
            <a:p>
              <a:endParaRPr lang="en-US"/>
            </a:p>
          </p:txBody>
        </p:sp>
        <p:sp>
          <p:nvSpPr>
            <p:cNvPr id="8222" name="Rectangle 30"/>
            <p:cNvSpPr>
              <a:spLocks noChangeArrowheads="1"/>
            </p:cNvSpPr>
            <p:nvPr/>
          </p:nvSpPr>
          <p:spPr bwMode="auto">
            <a:xfrm>
              <a:off x="9188" y="3469"/>
              <a:ext cx="296" cy="302"/>
            </a:xfrm>
            <a:prstGeom prst="rect">
              <a:avLst/>
            </a:prstGeom>
            <a:solidFill>
              <a:srgbClr val="66FF66"/>
            </a:solidFill>
            <a:ln w="9525">
              <a:solidFill>
                <a:srgbClr val="000000"/>
              </a:solidFill>
              <a:miter lim="800000"/>
              <a:headEnd/>
              <a:tailEnd/>
            </a:ln>
          </p:spPr>
          <p:txBody>
            <a:bodyPr lIns="63094" tIns="31547" rIns="63094" bIns="31547" anchor="ctr"/>
            <a:lstStyle/>
            <a:p>
              <a:endParaRPr lang="en-US"/>
            </a:p>
          </p:txBody>
        </p:sp>
        <p:sp>
          <p:nvSpPr>
            <p:cNvPr id="8223" name="Text Box 31"/>
            <p:cNvSpPr txBox="1">
              <a:spLocks noChangeArrowheads="1"/>
            </p:cNvSpPr>
            <p:nvPr/>
          </p:nvSpPr>
          <p:spPr bwMode="auto">
            <a:xfrm>
              <a:off x="7214" y="3368"/>
              <a:ext cx="1609"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Hazard    </a:t>
              </a:r>
              <a:endParaRPr lang="en-GB">
                <a:ea typeface="Times New Roman" pitchFamily="18" charset="0"/>
                <a:cs typeface="Arial" charset="0"/>
              </a:endParaRPr>
            </a:p>
          </p:txBody>
        </p:sp>
        <p:sp>
          <p:nvSpPr>
            <p:cNvPr id="8224" name="Text Box 32"/>
            <p:cNvSpPr txBox="1">
              <a:spLocks noChangeArrowheads="1"/>
            </p:cNvSpPr>
            <p:nvPr/>
          </p:nvSpPr>
          <p:spPr bwMode="auto">
            <a:xfrm>
              <a:off x="9581" y="3368"/>
              <a:ext cx="1209" cy="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094" tIns="31547" rIns="63094" bIns="31547"/>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200">
                  <a:solidFill>
                    <a:srgbClr val="000000"/>
                  </a:solidFill>
                  <a:ea typeface="Times New Roman" pitchFamily="18" charset="0"/>
                  <a:cs typeface="Arial" charset="0"/>
                </a:rPr>
                <a:t>Risk    </a:t>
              </a:r>
              <a:endParaRPr lang="en-GB">
                <a:ea typeface="Times New Roman" pitchFamily="18" charset="0"/>
                <a:cs typeface="Arial" charset="0"/>
              </a:endParaRPr>
            </a:p>
          </p:txBody>
        </p:sp>
      </p:grpSp>
    </p:spTree>
    <p:extLst>
      <p:ext uri="{BB962C8B-B14F-4D97-AF65-F5344CB8AC3E}">
        <p14:creationId xmlns:p14="http://schemas.microsoft.com/office/powerpoint/2010/main" val="3739032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667260" y="1611517"/>
            <a:ext cx="8006329"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2400" dirty="0"/>
              <a:t>One way to create a risk assessment is to break down any experiment or activity into its parts and identify the hazards associated with each.</a:t>
            </a:r>
          </a:p>
          <a:p>
            <a:pPr eaLnBrk="1" hangingPunct="1"/>
            <a:endParaRPr lang="en-GB" sz="2400" dirty="0"/>
          </a:p>
          <a:p>
            <a:pPr eaLnBrk="1" hangingPunct="1"/>
            <a:r>
              <a:rPr lang="en-GB" sz="2400" dirty="0" smtClean="0"/>
              <a:t>For </a:t>
            </a:r>
            <a:r>
              <a:rPr lang="en-GB" sz="2400" dirty="0"/>
              <a:t>example, think about boiling an egg for breakfast.  The component parts include:</a:t>
            </a:r>
          </a:p>
          <a:p>
            <a:pPr eaLnBrk="1" hangingPunct="1"/>
            <a:endParaRPr lang="en-GB" sz="2400" dirty="0"/>
          </a:p>
          <a:p>
            <a:pPr eaLnBrk="1" hangingPunct="1"/>
            <a:r>
              <a:rPr lang="en-GB" sz="2400" dirty="0"/>
              <a:t>Select the egg</a:t>
            </a:r>
          </a:p>
          <a:p>
            <a:pPr eaLnBrk="1" hangingPunct="1"/>
            <a:r>
              <a:rPr lang="en-GB" sz="2400" dirty="0"/>
              <a:t>Boil the egg in water for 4 minutes </a:t>
            </a:r>
          </a:p>
          <a:p>
            <a:pPr eaLnBrk="1" hangingPunct="1"/>
            <a:r>
              <a:rPr lang="en-GB" sz="2400" dirty="0"/>
              <a:t>Remove the egg from the water</a:t>
            </a:r>
          </a:p>
          <a:p>
            <a:pPr eaLnBrk="1" hangingPunct="1"/>
            <a:r>
              <a:rPr lang="en-GB" sz="2400" dirty="0"/>
              <a:t>Cut the top off the egg</a:t>
            </a:r>
          </a:p>
        </p:txBody>
      </p:sp>
      <p:sp>
        <p:nvSpPr>
          <p:cNvPr id="9219" name="Text Box 3"/>
          <p:cNvSpPr txBox="1">
            <a:spLocks noChangeArrowheads="1"/>
          </p:cNvSpPr>
          <p:nvPr/>
        </p:nvSpPr>
        <p:spPr bwMode="auto">
          <a:xfrm>
            <a:off x="2252112" y="404813"/>
            <a:ext cx="379058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3200" b="1" dirty="0">
                <a:solidFill>
                  <a:schemeClr val="bg2">
                    <a:lumMod val="75000"/>
                  </a:schemeClr>
                </a:solidFill>
              </a:rPr>
              <a:t>Risk Assessments</a:t>
            </a:r>
          </a:p>
        </p:txBody>
      </p:sp>
      <p:sp>
        <p:nvSpPr>
          <p:cNvPr id="9220" name="Text Box 4"/>
          <p:cNvSpPr txBox="1">
            <a:spLocks noChangeArrowheads="1"/>
          </p:cNvSpPr>
          <p:nvPr/>
        </p:nvSpPr>
        <p:spPr bwMode="auto">
          <a:xfrm>
            <a:off x="5731206" y="5518936"/>
            <a:ext cx="27559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2400" dirty="0">
                <a:solidFill>
                  <a:schemeClr val="bg2"/>
                </a:solidFill>
              </a:rPr>
              <a:t>Two of these could lead to death !</a:t>
            </a:r>
          </a:p>
        </p:txBody>
      </p:sp>
    </p:spTree>
    <p:extLst>
      <p:ext uri="{BB962C8B-B14F-4D97-AF65-F5344CB8AC3E}">
        <p14:creationId xmlns:p14="http://schemas.microsoft.com/office/powerpoint/2010/main" val="11300059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ABPI_PPT_TEMPLATE_JULY2011">
  <a:themeElements>
    <a:clrScheme name="Tree Life">
      <a:dk1>
        <a:sysClr val="windowText" lastClr="000000"/>
      </a:dk1>
      <a:lt1>
        <a:sysClr val="window" lastClr="FFFFFF"/>
      </a:lt1>
      <a:dk2>
        <a:srgbClr val="562877"/>
      </a:dk2>
      <a:lt2>
        <a:srgbClr val="EC008C"/>
      </a:lt2>
      <a:accent1>
        <a:srgbClr val="562877"/>
      </a:accent1>
      <a:accent2>
        <a:srgbClr val="92278F"/>
      </a:accent2>
      <a:accent3>
        <a:srgbClr val="BD1A8D"/>
      </a:accent3>
      <a:accent4>
        <a:srgbClr val="EC008C"/>
      </a:accent4>
      <a:accent5>
        <a:srgbClr val="3A0E52"/>
      </a:accent5>
      <a:accent6>
        <a:srgbClr val="F79646"/>
      </a:accent6>
      <a:hlink>
        <a:srgbClr val="0000FF"/>
      </a:hlink>
      <a:folHlink>
        <a:srgbClr val="800080"/>
      </a:folHlink>
    </a:clrScheme>
    <a:fontScheme name="Life Tree">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ABPI_PPT_TEMPLATE_JULY2011</Template>
  <TotalTime>179</TotalTime>
  <Words>2091</Words>
  <Application>Microsoft Office PowerPoint</Application>
  <PresentationFormat>On-screen Show (4:3)</PresentationFormat>
  <Paragraphs>314</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ABPI_PPT_TEMPLATE_JULY2011</vt:lpstr>
      <vt:lpstr>Risk assessments and hazards</vt:lpstr>
      <vt:lpstr>Risk Assessments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ABPI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assessments and hazards</dc:title>
  <dc:creator>sjones</dc:creator>
  <cp:lastModifiedBy>sjones</cp:lastModifiedBy>
  <cp:revision>15</cp:revision>
  <dcterms:created xsi:type="dcterms:W3CDTF">2012-04-12T13:00:37Z</dcterms:created>
  <dcterms:modified xsi:type="dcterms:W3CDTF">2012-05-01T17:17:20Z</dcterms:modified>
</cp:coreProperties>
</file>